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58" r:id="rId13"/>
    <p:sldId id="259" r:id="rId14"/>
    <p:sldId id="260" r:id="rId15"/>
    <p:sldId id="262" r:id="rId16"/>
    <p:sldId id="261" r:id="rId17"/>
    <p:sldId id="263" r:id="rId18"/>
    <p:sldId id="264" r:id="rId19"/>
    <p:sldId id="265" r:id="rId20"/>
    <p:sldId id="266" r:id="rId21"/>
    <p:sldId id="26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29D6A89-B6EC-49EF-B88E-2EE8899E1CF0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2C6B8EC-13FC-4975-A750-F16B94DB62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371600"/>
            <a:ext cx="6172200" cy="1828800"/>
          </a:xfrm>
        </p:spPr>
        <p:txBody>
          <a:bodyPr>
            <a:normAutofit/>
          </a:bodyPr>
          <a:lstStyle/>
          <a:p>
            <a:r>
              <a:rPr lang="hi-IN" sz="3600" dirty="0" smtClean="0"/>
              <a:t>अनुसूचित जाति/अनुसूचित जनजाति अत्याचार निवारण अधिनियम, 1989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Ms. </a:t>
            </a:r>
            <a:r>
              <a:rPr lang="en-US" dirty="0" err="1" smtClean="0"/>
              <a:t>Khushbu</a:t>
            </a:r>
            <a:r>
              <a:rPr lang="en-US" dirty="0" smtClean="0"/>
              <a:t> Prasad</a:t>
            </a:r>
            <a:br>
              <a:rPr lang="en-US" dirty="0" smtClean="0"/>
            </a:br>
            <a:r>
              <a:rPr lang="en-US" dirty="0" err="1" smtClean="0"/>
              <a:t>Programme</a:t>
            </a:r>
            <a:r>
              <a:rPr lang="en-US" dirty="0" smtClean="0"/>
              <a:t> Leader(HOI)</a:t>
            </a:r>
          </a:p>
          <a:p>
            <a:r>
              <a:rPr lang="en-US" dirty="0" smtClean="0"/>
              <a:t>Amity Law School, </a:t>
            </a:r>
          </a:p>
          <a:p>
            <a:r>
              <a:rPr lang="en-US" dirty="0" smtClean="0"/>
              <a:t>Amity University Patna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ATROCITIES (</a:t>
            </a:r>
            <a:r>
              <a:rPr lang="hi-IN" sz="4400" b="1" dirty="0" smtClean="0"/>
              <a:t>अत्याचार</a:t>
            </a:r>
            <a:r>
              <a:rPr lang="en-US" sz="4400" b="1" dirty="0" smtClean="0"/>
              <a:t>)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Person committing atrocities has to be a non-SC/ST member</a:t>
            </a:r>
            <a:r>
              <a:rPr lang="en-US" dirty="0" smtClean="0"/>
              <a:t>,</a:t>
            </a:r>
          </a:p>
          <a:p>
            <a:endParaRPr lang="en-US" dirty="0" smtClean="0"/>
          </a:p>
          <a:p>
            <a:r>
              <a:rPr lang="hi-IN" dirty="0" smtClean="0"/>
              <a:t>अत्याचार करने वाले व्यक्ति को गैर-एससी/एसटी सदस्य होना चाहिए</a:t>
            </a:r>
            <a:r>
              <a:rPr lang="hi-IN" dirty="0" smtClean="0"/>
              <a:t>,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Atrocity has to be against an SC/ST </a:t>
            </a:r>
            <a:r>
              <a:rPr lang="en-US" dirty="0" smtClean="0"/>
              <a:t>member</a:t>
            </a:r>
          </a:p>
          <a:p>
            <a:endParaRPr lang="en-US" dirty="0" smtClean="0"/>
          </a:p>
          <a:p>
            <a:r>
              <a:rPr lang="hi-IN" dirty="0" smtClean="0"/>
              <a:t>अनुसूचित जाति/अनुसूचित जनजाति के सदस्य के खिलाफ अत्याचार होना चाहिए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</a:t>
            </a:r>
            <a:r>
              <a:rPr lang="en-US" b="1" dirty="0" smtClean="0"/>
              <a:t>ATROCITIES(</a:t>
            </a:r>
            <a:r>
              <a:rPr lang="hi-IN" b="1" dirty="0" smtClean="0"/>
              <a:t>अत्याचार के </a:t>
            </a:r>
            <a:r>
              <a:rPr lang="hi-IN" b="1" dirty="0" smtClean="0"/>
              <a:t>अपराध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dirty="0" smtClean="0"/>
              <a:t>forces</a:t>
            </a:r>
            <a:r>
              <a:rPr lang="en-US" spc="-50" dirty="0" smtClean="0"/>
              <a:t> </a:t>
            </a:r>
            <a:r>
              <a:rPr lang="en-US" dirty="0" smtClean="0"/>
              <a:t>any</a:t>
            </a:r>
            <a:r>
              <a:rPr lang="en-US" spc="-45" dirty="0" smtClean="0"/>
              <a:t> </a:t>
            </a:r>
            <a:r>
              <a:rPr lang="en-US" spc="-90" dirty="0" smtClean="0"/>
              <a:t>SC/ST</a:t>
            </a:r>
            <a:r>
              <a:rPr lang="en-US" spc="-110" dirty="0" smtClean="0"/>
              <a:t> </a:t>
            </a:r>
            <a:r>
              <a:rPr lang="en-US" spc="65" dirty="0" smtClean="0"/>
              <a:t>person</a:t>
            </a:r>
            <a:r>
              <a:rPr lang="en-US" spc="-45" dirty="0" smtClean="0"/>
              <a:t> </a:t>
            </a:r>
            <a:r>
              <a:rPr lang="en-US" spc="145" dirty="0" smtClean="0"/>
              <a:t>to</a:t>
            </a:r>
            <a:r>
              <a:rPr lang="en-US" spc="-45" dirty="0" smtClean="0"/>
              <a:t> </a:t>
            </a:r>
            <a:r>
              <a:rPr lang="en-US" dirty="0" smtClean="0"/>
              <a:t>eat</a:t>
            </a:r>
            <a:r>
              <a:rPr lang="en-US" spc="-45" dirty="0" smtClean="0"/>
              <a:t> </a:t>
            </a:r>
            <a:r>
              <a:rPr lang="en-US" spc="120" dirty="0" smtClean="0"/>
              <a:t>or</a:t>
            </a:r>
            <a:r>
              <a:rPr lang="en-US" spc="-45" dirty="0" smtClean="0"/>
              <a:t> </a:t>
            </a:r>
            <a:r>
              <a:rPr lang="en-US" spc="105" dirty="0" smtClean="0"/>
              <a:t>drink</a:t>
            </a:r>
            <a:r>
              <a:rPr lang="en-US" spc="-40" dirty="0" smtClean="0"/>
              <a:t> </a:t>
            </a:r>
            <a:r>
              <a:rPr lang="en-US" dirty="0" smtClean="0"/>
              <a:t>an</a:t>
            </a:r>
            <a:r>
              <a:rPr lang="en-US" spc="-45" dirty="0" smtClean="0"/>
              <a:t> </a:t>
            </a:r>
            <a:r>
              <a:rPr lang="en-US" spc="80" dirty="0" smtClean="0"/>
              <a:t>obnoxious</a:t>
            </a:r>
            <a:r>
              <a:rPr lang="en-US" spc="-45" dirty="0" smtClean="0"/>
              <a:t> </a:t>
            </a:r>
            <a:r>
              <a:rPr lang="en-US" spc="-10" dirty="0" smtClean="0"/>
              <a:t>substance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en-US" sz="4000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750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95" dirty="0" smtClean="0"/>
              <a:t>dumps</a:t>
            </a:r>
            <a:r>
              <a:rPr lang="en-US" spc="-15" dirty="0" smtClean="0"/>
              <a:t> </a:t>
            </a:r>
            <a:r>
              <a:rPr lang="en-US" dirty="0" smtClean="0"/>
              <a:t>excreta</a:t>
            </a:r>
            <a:r>
              <a:rPr lang="en-US" spc="-10" dirty="0" smtClean="0"/>
              <a:t> </a:t>
            </a:r>
            <a:r>
              <a:rPr lang="en-US" spc="120" dirty="0" smtClean="0"/>
              <a:t>or</a:t>
            </a:r>
            <a:r>
              <a:rPr lang="en-US" spc="-15" dirty="0" smtClean="0"/>
              <a:t> </a:t>
            </a:r>
            <a:r>
              <a:rPr lang="en-US" dirty="0" smtClean="0"/>
              <a:t>sewage</a:t>
            </a:r>
            <a:r>
              <a:rPr lang="en-US" spc="-10" dirty="0" smtClean="0"/>
              <a:t> </a:t>
            </a:r>
            <a:r>
              <a:rPr lang="en-US" dirty="0" smtClean="0"/>
              <a:t>at</a:t>
            </a:r>
            <a:r>
              <a:rPr lang="en-US" spc="-15" dirty="0" smtClean="0"/>
              <a:t> </a:t>
            </a:r>
            <a:r>
              <a:rPr lang="en-US" spc="85" dirty="0" smtClean="0"/>
              <a:t>the</a:t>
            </a:r>
            <a:r>
              <a:rPr lang="en-US" spc="-10" dirty="0" smtClean="0"/>
              <a:t> premises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80"/>
              </a:spcBef>
            </a:pPr>
            <a:r>
              <a:rPr lang="en-US" sz="4000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712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60" dirty="0" smtClean="0"/>
              <a:t>garlands</a:t>
            </a:r>
            <a:r>
              <a:rPr lang="en-US" spc="-30" dirty="0" smtClean="0"/>
              <a:t> </a:t>
            </a:r>
            <a:r>
              <a:rPr lang="en-US" spc="120" dirty="0" smtClean="0"/>
              <a:t>with</a:t>
            </a:r>
            <a:r>
              <a:rPr lang="en-US" spc="-25" dirty="0" smtClean="0"/>
              <a:t> </a:t>
            </a:r>
            <a:r>
              <a:rPr lang="en-US" spc="110" dirty="0" smtClean="0"/>
              <a:t>footwear/</a:t>
            </a:r>
            <a:r>
              <a:rPr lang="en-US" spc="-30" dirty="0" smtClean="0"/>
              <a:t> </a:t>
            </a:r>
            <a:r>
              <a:rPr lang="en-US" dirty="0" smtClean="0"/>
              <a:t>parades</a:t>
            </a:r>
            <a:r>
              <a:rPr lang="en-US" spc="-25" dirty="0" smtClean="0"/>
              <a:t> </a:t>
            </a:r>
            <a:r>
              <a:rPr lang="en-US" spc="60" dirty="0" smtClean="0"/>
              <a:t>naked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93700" marR="30480" indent="-355600">
              <a:lnSpc>
                <a:spcPct val="112599"/>
              </a:lnSpc>
              <a:spcBef>
                <a:spcPts val="2050"/>
              </a:spcBef>
            </a:pPr>
            <a:r>
              <a:rPr lang="en-US" sz="4000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719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85" dirty="0" smtClean="0"/>
              <a:t>forcible</a:t>
            </a:r>
            <a:r>
              <a:rPr lang="en-US" spc="-30" dirty="0" smtClean="0"/>
              <a:t> </a:t>
            </a:r>
            <a:r>
              <a:rPr lang="en-US" spc="90" dirty="0" smtClean="0"/>
              <a:t>disrobing,</a:t>
            </a:r>
            <a:r>
              <a:rPr lang="en-US" spc="-105" dirty="0" smtClean="0"/>
              <a:t> </a:t>
            </a:r>
            <a:r>
              <a:rPr lang="en-US" spc="70" dirty="0" smtClean="0"/>
              <a:t>tonsuring,</a:t>
            </a:r>
            <a:r>
              <a:rPr lang="en-US" spc="-110" dirty="0" smtClean="0"/>
              <a:t> </a:t>
            </a:r>
            <a:r>
              <a:rPr lang="en-US" spc="90" dirty="0" smtClean="0"/>
              <a:t>removing</a:t>
            </a:r>
            <a:r>
              <a:rPr lang="en-US" spc="-25" dirty="0" smtClean="0"/>
              <a:t> </a:t>
            </a:r>
            <a:r>
              <a:rPr lang="en-US" dirty="0" smtClean="0"/>
              <a:t>mustache,</a:t>
            </a:r>
            <a:r>
              <a:rPr lang="en-US" spc="-110" dirty="0" smtClean="0"/>
              <a:t> </a:t>
            </a:r>
            <a:r>
              <a:rPr lang="en-US" dirty="0" smtClean="0"/>
              <a:t>any</a:t>
            </a:r>
            <a:r>
              <a:rPr lang="en-US" spc="-25" dirty="0" smtClean="0"/>
              <a:t> </a:t>
            </a:r>
            <a:r>
              <a:rPr lang="en-US" spc="95" dirty="0" smtClean="0"/>
              <a:t>derogatory</a:t>
            </a:r>
            <a:r>
              <a:rPr lang="en-US" spc="-20" dirty="0" smtClean="0"/>
              <a:t> </a:t>
            </a:r>
            <a:r>
              <a:rPr lang="en-US" dirty="0" smtClean="0"/>
              <a:t>act</a:t>
            </a:r>
            <a:r>
              <a:rPr lang="en-US" spc="-25" dirty="0" smtClean="0"/>
              <a:t> </a:t>
            </a:r>
            <a:r>
              <a:rPr lang="en-US" spc="80" dirty="0" smtClean="0"/>
              <a:t>on </a:t>
            </a:r>
            <a:r>
              <a:rPr lang="en-US" spc="125" dirty="0" smtClean="0"/>
              <a:t>body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93700" marR="147320" indent="-355600">
              <a:lnSpc>
                <a:spcPct val="112599"/>
              </a:lnSpc>
              <a:spcBef>
                <a:spcPts val="2180"/>
              </a:spcBef>
            </a:pPr>
            <a:r>
              <a:rPr lang="en-US" sz="4000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622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100" dirty="0" smtClean="0"/>
              <a:t>wrongfully</a:t>
            </a:r>
            <a:r>
              <a:rPr lang="en-US" spc="-60" dirty="0" smtClean="0"/>
              <a:t> </a:t>
            </a:r>
            <a:r>
              <a:rPr lang="en-US" spc="50" dirty="0" smtClean="0"/>
              <a:t>occupies</a:t>
            </a:r>
            <a:r>
              <a:rPr lang="en-US" spc="-60" dirty="0" smtClean="0"/>
              <a:t> </a:t>
            </a:r>
            <a:r>
              <a:rPr lang="en-US" spc="85" dirty="0" smtClean="0"/>
              <a:t>land</a:t>
            </a:r>
            <a:r>
              <a:rPr lang="en-US" spc="-55" dirty="0" smtClean="0"/>
              <a:t> </a:t>
            </a:r>
            <a:r>
              <a:rPr lang="en-US" spc="125" dirty="0" smtClean="0"/>
              <a:t>owned</a:t>
            </a:r>
            <a:r>
              <a:rPr lang="en-US" spc="-60" dirty="0" smtClean="0"/>
              <a:t> </a:t>
            </a:r>
            <a:r>
              <a:rPr lang="en-US" spc="110" dirty="0" smtClean="0"/>
              <a:t>by</a:t>
            </a:r>
            <a:r>
              <a:rPr lang="en-US" spc="-55" dirty="0" smtClean="0"/>
              <a:t> </a:t>
            </a:r>
            <a:r>
              <a:rPr lang="en-US" spc="120" dirty="0" smtClean="0"/>
              <a:t>or</a:t>
            </a:r>
            <a:r>
              <a:rPr lang="en-US" spc="-60" dirty="0" smtClean="0"/>
              <a:t> </a:t>
            </a:r>
            <a:r>
              <a:rPr lang="en-US" spc="80" dirty="0" smtClean="0"/>
              <a:t>in</a:t>
            </a:r>
            <a:r>
              <a:rPr lang="en-US" spc="-55" dirty="0" smtClean="0"/>
              <a:t> </a:t>
            </a:r>
            <a:r>
              <a:rPr lang="en-US" dirty="0" smtClean="0"/>
              <a:t>possession</a:t>
            </a:r>
            <a:r>
              <a:rPr lang="en-US" spc="-60" dirty="0" smtClean="0"/>
              <a:t> </a:t>
            </a:r>
            <a:r>
              <a:rPr lang="en-US" spc="120" dirty="0" smtClean="0"/>
              <a:t>of</a:t>
            </a:r>
            <a:r>
              <a:rPr lang="en-US" spc="15" dirty="0" smtClean="0"/>
              <a:t> </a:t>
            </a:r>
            <a:r>
              <a:rPr lang="en-US" spc="-90" dirty="0" smtClean="0"/>
              <a:t>SC/ST</a:t>
            </a:r>
            <a:r>
              <a:rPr lang="en-US" spc="-125" dirty="0" smtClean="0"/>
              <a:t> </a:t>
            </a:r>
            <a:r>
              <a:rPr lang="en-US" spc="65" dirty="0" smtClean="0"/>
              <a:t>person</a:t>
            </a:r>
            <a:r>
              <a:rPr lang="en-US" spc="-55" dirty="0" smtClean="0"/>
              <a:t> </a:t>
            </a:r>
            <a:r>
              <a:rPr lang="en-US" spc="95" dirty="0" smtClean="0"/>
              <a:t>or </a:t>
            </a:r>
            <a:r>
              <a:rPr lang="en-US" spc="-10" dirty="0" smtClean="0"/>
              <a:t>dispossesses</a:t>
            </a:r>
            <a:r>
              <a:rPr lang="en-US" spc="-120" dirty="0" smtClean="0"/>
              <a:t> </a:t>
            </a:r>
            <a:r>
              <a:rPr lang="en-US" spc="85" dirty="0" smtClean="0"/>
              <a:t>them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10"/>
              </a:spcBef>
            </a:pPr>
            <a:r>
              <a:rPr lang="en-US" sz="4000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540" baseline="-3898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85" dirty="0" smtClean="0"/>
              <a:t>forced</a:t>
            </a:r>
            <a:r>
              <a:rPr lang="en-US" spc="-85" dirty="0" smtClean="0"/>
              <a:t> </a:t>
            </a:r>
            <a:r>
              <a:rPr lang="en-US" spc="120" dirty="0" smtClean="0"/>
              <a:t>or</a:t>
            </a:r>
            <a:r>
              <a:rPr lang="en-US" spc="-85" dirty="0" smtClean="0"/>
              <a:t> </a:t>
            </a:r>
            <a:r>
              <a:rPr lang="en-US" spc="150" dirty="0" smtClean="0"/>
              <a:t>bonded</a:t>
            </a:r>
            <a:r>
              <a:rPr lang="en-US" spc="-85" dirty="0" smtClean="0"/>
              <a:t> </a:t>
            </a:r>
            <a:r>
              <a:rPr lang="en-US" spc="90" dirty="0" err="1" smtClean="0"/>
              <a:t>labour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en-US" sz="4000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600" baseline="-584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70" dirty="0" smtClean="0"/>
              <a:t>compels</a:t>
            </a:r>
            <a:r>
              <a:rPr lang="en-US" spc="-70" dirty="0" smtClean="0"/>
              <a:t> </a:t>
            </a:r>
            <a:r>
              <a:rPr lang="en-US" spc="105" dirty="0" smtClean="0"/>
              <a:t>them</a:t>
            </a:r>
            <a:r>
              <a:rPr lang="en-US" spc="-65" dirty="0" smtClean="0"/>
              <a:t> </a:t>
            </a:r>
            <a:r>
              <a:rPr lang="en-US" spc="145" dirty="0" smtClean="0"/>
              <a:t>to</a:t>
            </a:r>
            <a:r>
              <a:rPr lang="en-US" spc="-65" dirty="0" smtClean="0"/>
              <a:t> </a:t>
            </a:r>
            <a:r>
              <a:rPr lang="en-US" dirty="0" smtClean="0"/>
              <a:t>carry</a:t>
            </a:r>
            <a:r>
              <a:rPr lang="en-US" spc="-65" dirty="0" smtClean="0"/>
              <a:t> </a:t>
            </a:r>
            <a:r>
              <a:rPr lang="en-US" spc="65" dirty="0" smtClean="0"/>
              <a:t>human</a:t>
            </a:r>
            <a:r>
              <a:rPr lang="en-US" spc="-65" dirty="0" smtClean="0"/>
              <a:t> </a:t>
            </a:r>
            <a:r>
              <a:rPr lang="en-US" spc="275" dirty="0" smtClean="0"/>
              <a:t>/</a:t>
            </a:r>
            <a:r>
              <a:rPr lang="en-US" spc="-65" dirty="0" smtClean="0"/>
              <a:t> </a:t>
            </a:r>
            <a:r>
              <a:rPr lang="en-US" spc="65" dirty="0" smtClean="0"/>
              <a:t>animal</a:t>
            </a:r>
            <a:r>
              <a:rPr lang="en-US" spc="-65" dirty="0" smtClean="0"/>
              <a:t> </a:t>
            </a:r>
            <a:r>
              <a:rPr lang="en-US" spc="-10" dirty="0" smtClean="0"/>
              <a:t>carcasses</a:t>
            </a:r>
            <a:endParaRPr lang="en-US" dirty="0" smtClean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i-IN" dirty="0" smtClean="0"/>
              <a:t>किसी अनुसूचित जाति/अनुसूचित जनजाति के व्यक्ति को घिनौना पदार्थ खाने या पीने के लिए बाध्य </a:t>
            </a:r>
            <a:r>
              <a:rPr lang="hi-IN" dirty="0" smtClean="0"/>
              <a:t>करना</a:t>
            </a:r>
            <a:endParaRPr lang="en-US" dirty="0" smtClean="0"/>
          </a:p>
          <a:p>
            <a:r>
              <a:rPr lang="hi-IN" dirty="0" smtClean="0"/>
              <a:t> </a:t>
            </a:r>
            <a:r>
              <a:rPr lang="hi-IN" dirty="0" smtClean="0"/>
              <a:t>परिसर में मलमूत्र या सीवेज डंप करता है </a:t>
            </a:r>
            <a:r>
              <a:rPr lang="hi-IN" dirty="0" smtClean="0"/>
              <a:t>▸</a:t>
            </a:r>
            <a:endParaRPr lang="en-US" dirty="0" smtClean="0"/>
          </a:p>
          <a:p>
            <a:r>
              <a:rPr lang="hi-IN" dirty="0" smtClean="0"/>
              <a:t>जूतों </a:t>
            </a:r>
            <a:r>
              <a:rPr lang="hi-IN" dirty="0" smtClean="0"/>
              <a:t>के साथ माला/नग्न परेड ▸ </a:t>
            </a:r>
            <a:endParaRPr lang="en-US" dirty="0" smtClean="0"/>
          </a:p>
          <a:p>
            <a:r>
              <a:rPr lang="hi-IN" dirty="0" smtClean="0"/>
              <a:t>जबरन </a:t>
            </a:r>
            <a:r>
              <a:rPr lang="hi-IN" dirty="0" smtClean="0"/>
              <a:t>कपड़े उतारना, मुंडन कराना, मूंछें हटाना, शरीर पर कोई अपमानजनक कार्य ▸ </a:t>
            </a:r>
            <a:endParaRPr lang="en-US" dirty="0" smtClean="0"/>
          </a:p>
          <a:p>
            <a:r>
              <a:rPr lang="hi-IN" dirty="0" smtClean="0"/>
              <a:t>अनुसूचित </a:t>
            </a:r>
            <a:r>
              <a:rPr lang="hi-IN" dirty="0" smtClean="0"/>
              <a:t>जाति/अनुसूचित जनजाति के व्यक्ति के स्वामित्व वाली या उसके कब्जे वाली भूमि पर गलत तरीके से कब्जा करना या उन्हें बेदखल करना ▸ </a:t>
            </a:r>
            <a:endParaRPr lang="en-US" dirty="0" smtClean="0"/>
          </a:p>
          <a:p>
            <a:r>
              <a:rPr lang="hi-IN" dirty="0" smtClean="0"/>
              <a:t>जबरन </a:t>
            </a:r>
            <a:r>
              <a:rPr lang="hi-IN" dirty="0" smtClean="0"/>
              <a:t>या बंधुआ मजदूरी </a:t>
            </a:r>
            <a:r>
              <a:rPr lang="hi-IN" dirty="0" smtClean="0"/>
              <a:t>▸</a:t>
            </a:r>
            <a:endParaRPr lang="en-US" dirty="0" smtClean="0"/>
          </a:p>
          <a:p>
            <a:r>
              <a:rPr lang="hi-IN" dirty="0" smtClean="0"/>
              <a:t> </a:t>
            </a:r>
            <a:r>
              <a:rPr lang="hi-IN" dirty="0" smtClean="0"/>
              <a:t>उन्हें मानव/पशु शवों को ले जाने के लिए विवश करता है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lang="en-US" dirty="0" smtClean="0"/>
              <a:t>Forces</a:t>
            </a:r>
            <a:r>
              <a:rPr lang="en-US" spc="-20" dirty="0" smtClean="0"/>
              <a:t> </a:t>
            </a:r>
            <a:r>
              <a:rPr lang="en-US" spc="-85" dirty="0" smtClean="0"/>
              <a:t>SC/ST</a:t>
            </a:r>
            <a:r>
              <a:rPr lang="en-US" spc="-70" dirty="0" smtClean="0"/>
              <a:t> </a:t>
            </a:r>
            <a:r>
              <a:rPr lang="en-US" dirty="0" smtClean="0"/>
              <a:t>persons</a:t>
            </a:r>
            <a:r>
              <a:rPr lang="en-US" spc="-20" dirty="0" smtClean="0"/>
              <a:t> </a:t>
            </a:r>
            <a:r>
              <a:rPr lang="en-US" spc="75" dirty="0" smtClean="0"/>
              <a:t>not</a:t>
            </a:r>
            <a:r>
              <a:rPr lang="en-US" spc="-15" dirty="0" smtClean="0"/>
              <a:t> </a:t>
            </a:r>
            <a:r>
              <a:rPr lang="en-US" spc="100" dirty="0" smtClean="0"/>
              <a:t>to</a:t>
            </a:r>
            <a:r>
              <a:rPr lang="en-US" spc="-20" dirty="0" smtClean="0"/>
              <a:t> </a:t>
            </a:r>
            <a:r>
              <a:rPr lang="en-US" spc="70" dirty="0" smtClean="0"/>
              <a:t>vote/vote</a:t>
            </a:r>
            <a:r>
              <a:rPr lang="en-US" spc="-15" dirty="0" smtClean="0"/>
              <a:t> </a:t>
            </a:r>
            <a:r>
              <a:rPr lang="en-US" spc="70" dirty="0" smtClean="0"/>
              <a:t>for</a:t>
            </a:r>
            <a:r>
              <a:rPr lang="en-US" spc="-20" dirty="0" smtClean="0"/>
              <a:t> </a:t>
            </a:r>
            <a:r>
              <a:rPr lang="en-US" dirty="0" smtClean="0"/>
              <a:t>a</a:t>
            </a:r>
            <a:r>
              <a:rPr lang="en-US" spc="-15" dirty="0" smtClean="0"/>
              <a:t> </a:t>
            </a:r>
            <a:r>
              <a:rPr lang="en-US" dirty="0" smtClean="0"/>
              <a:t>particular</a:t>
            </a:r>
            <a:r>
              <a:rPr lang="en-US" spc="-20" dirty="0" smtClean="0"/>
              <a:t> </a:t>
            </a:r>
            <a:r>
              <a:rPr lang="en-US" spc="65" dirty="0" smtClean="0"/>
              <a:t>person/not</a:t>
            </a:r>
            <a:r>
              <a:rPr lang="en-US" spc="-15" dirty="0" smtClean="0"/>
              <a:t> </a:t>
            </a:r>
            <a:r>
              <a:rPr lang="en-US" spc="100" dirty="0" smtClean="0"/>
              <a:t>to</a:t>
            </a:r>
            <a:r>
              <a:rPr lang="en-US" spc="-20" dirty="0" smtClean="0"/>
              <a:t> </a:t>
            </a:r>
            <a:r>
              <a:rPr lang="en-US" spc="55" dirty="0" smtClean="0"/>
              <a:t>file</a:t>
            </a:r>
            <a:r>
              <a:rPr lang="en-US" spc="-15" dirty="0" smtClean="0"/>
              <a:t> </a:t>
            </a:r>
            <a:r>
              <a:rPr lang="en-US" spc="50" dirty="0" smtClean="0"/>
              <a:t>nomination</a:t>
            </a:r>
            <a:endParaRPr lang="en-US" spc="50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90"/>
              </a:spcBef>
            </a:pPr>
            <a:endParaRPr lang="en-US" spc="50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lang="en-US" spc="50" dirty="0" smtClean="0">
                <a:latin typeface="Lucida Sans Unicode"/>
                <a:cs typeface="Lucida Sans Unicode"/>
              </a:rPr>
              <a:t> F</a:t>
            </a:r>
            <a:r>
              <a:rPr lang="en-US" dirty="0" smtClean="0"/>
              <a:t>orces</a:t>
            </a:r>
            <a:r>
              <a:rPr lang="en-US" spc="-15" dirty="0" smtClean="0"/>
              <a:t> </a:t>
            </a:r>
            <a:r>
              <a:rPr lang="en-US" spc="204" dirty="0" smtClean="0"/>
              <a:t>/</a:t>
            </a:r>
            <a:r>
              <a:rPr lang="en-US" spc="-10" dirty="0" smtClean="0"/>
              <a:t> </a:t>
            </a:r>
            <a:r>
              <a:rPr lang="en-US" dirty="0" smtClean="0"/>
              <a:t>intimidates</a:t>
            </a:r>
            <a:r>
              <a:rPr lang="en-US" spc="-10" dirty="0" smtClean="0"/>
              <a:t> </a:t>
            </a:r>
            <a:r>
              <a:rPr lang="en-US" spc="-85" dirty="0" smtClean="0"/>
              <a:t>SC/ST</a:t>
            </a:r>
            <a:r>
              <a:rPr lang="en-US" spc="-70" dirty="0" smtClean="0"/>
              <a:t> </a:t>
            </a:r>
            <a:r>
              <a:rPr lang="en-US" dirty="0" smtClean="0"/>
              <a:t>person</a:t>
            </a:r>
            <a:r>
              <a:rPr lang="en-US" spc="-10" dirty="0" smtClean="0"/>
              <a:t> </a:t>
            </a:r>
            <a:r>
              <a:rPr lang="en-US" spc="75" dirty="0" smtClean="0"/>
              <a:t>who</a:t>
            </a:r>
            <a:r>
              <a:rPr lang="en-US" spc="-10" dirty="0" smtClean="0"/>
              <a:t> </a:t>
            </a:r>
            <a:r>
              <a:rPr lang="en-US" dirty="0" smtClean="0"/>
              <a:t>is</a:t>
            </a:r>
            <a:r>
              <a:rPr lang="en-US" spc="-15" dirty="0" smtClean="0"/>
              <a:t> </a:t>
            </a:r>
            <a:r>
              <a:rPr lang="en-US" dirty="0" smtClean="0"/>
              <a:t>a</a:t>
            </a:r>
            <a:r>
              <a:rPr lang="en-US" spc="-10" dirty="0" smtClean="0"/>
              <a:t> </a:t>
            </a:r>
            <a:r>
              <a:rPr lang="en-US" spc="75" dirty="0" smtClean="0"/>
              <a:t>holder</a:t>
            </a:r>
            <a:r>
              <a:rPr lang="en-US" spc="-10" dirty="0" smtClean="0"/>
              <a:t> </a:t>
            </a:r>
            <a:r>
              <a:rPr lang="en-US" spc="75" dirty="0" smtClean="0"/>
              <a:t>of</a:t>
            </a:r>
            <a:r>
              <a:rPr lang="en-US" spc="35" dirty="0" smtClean="0"/>
              <a:t> </a:t>
            </a:r>
            <a:r>
              <a:rPr lang="en-US" dirty="0" smtClean="0"/>
              <a:t>any</a:t>
            </a:r>
            <a:r>
              <a:rPr lang="en-US" spc="-10" dirty="0" smtClean="0"/>
              <a:t> </a:t>
            </a:r>
            <a:r>
              <a:rPr lang="en-US" dirty="0" err="1" smtClean="0"/>
              <a:t>panchayat</a:t>
            </a:r>
            <a:r>
              <a:rPr lang="en-US" spc="-10" dirty="0" smtClean="0"/>
              <a:t> </a:t>
            </a:r>
            <a:r>
              <a:rPr lang="en-US" spc="55" dirty="0" smtClean="0"/>
              <a:t>post</a:t>
            </a:r>
            <a:r>
              <a:rPr lang="en-US" spc="-15" dirty="0" smtClean="0"/>
              <a:t> </a:t>
            </a:r>
            <a:r>
              <a:rPr lang="en-US" spc="70" dirty="0" smtClean="0"/>
              <a:t>or</a:t>
            </a:r>
            <a:r>
              <a:rPr lang="en-US" spc="-10" dirty="0" smtClean="0"/>
              <a:t> </a:t>
            </a:r>
            <a:r>
              <a:rPr lang="en-US" dirty="0" smtClean="0"/>
              <a:t>a</a:t>
            </a:r>
            <a:r>
              <a:rPr lang="en-US" spc="-10" dirty="0" smtClean="0"/>
              <a:t> </a:t>
            </a:r>
            <a:r>
              <a:rPr lang="en-US" spc="50" dirty="0" smtClean="0"/>
              <a:t>municipality</a:t>
            </a:r>
            <a:r>
              <a:rPr lang="en-US" spc="-15" dirty="0" smtClean="0"/>
              <a:t> </a:t>
            </a:r>
            <a:r>
              <a:rPr lang="en-US" spc="45" dirty="0" smtClean="0"/>
              <a:t>from </a:t>
            </a:r>
            <a:r>
              <a:rPr lang="en-US" spc="75" dirty="0" smtClean="0"/>
              <a:t>performing</a:t>
            </a:r>
            <a:r>
              <a:rPr lang="en-US" spc="-45" dirty="0" smtClean="0"/>
              <a:t> </a:t>
            </a:r>
            <a:r>
              <a:rPr lang="en-US" spc="55" dirty="0" smtClean="0"/>
              <a:t>their</a:t>
            </a:r>
            <a:r>
              <a:rPr lang="en-US" spc="-40" dirty="0" smtClean="0"/>
              <a:t> </a:t>
            </a:r>
            <a:r>
              <a:rPr lang="en-US" spc="-10" dirty="0" smtClean="0"/>
              <a:t>duties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1839"/>
              </a:spcBef>
            </a:pPr>
            <a:r>
              <a:rPr lang="en-US" sz="3600" baseline="-7751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/>
              <a:t>institutes</a:t>
            </a:r>
            <a:r>
              <a:rPr lang="en-US" spc="55" dirty="0" smtClean="0"/>
              <a:t> </a:t>
            </a:r>
            <a:r>
              <a:rPr lang="en-US" dirty="0" smtClean="0"/>
              <a:t>a</a:t>
            </a:r>
            <a:r>
              <a:rPr lang="en-US" spc="60" dirty="0" smtClean="0"/>
              <a:t> </a:t>
            </a:r>
            <a:r>
              <a:rPr lang="en-US" dirty="0" smtClean="0"/>
              <a:t>false</a:t>
            </a:r>
            <a:r>
              <a:rPr lang="en-US" spc="60" dirty="0" smtClean="0"/>
              <a:t> </a:t>
            </a:r>
            <a:r>
              <a:rPr lang="en-US" dirty="0" smtClean="0"/>
              <a:t>and</a:t>
            </a:r>
            <a:r>
              <a:rPr lang="en-US" spc="55" dirty="0" smtClean="0"/>
              <a:t> </a:t>
            </a:r>
            <a:r>
              <a:rPr lang="en-US" dirty="0" smtClean="0"/>
              <a:t>malicious</a:t>
            </a:r>
            <a:r>
              <a:rPr lang="en-US" spc="60" dirty="0" smtClean="0"/>
              <a:t> </a:t>
            </a:r>
            <a:r>
              <a:rPr lang="en-US" dirty="0" smtClean="0"/>
              <a:t>suit</a:t>
            </a:r>
            <a:r>
              <a:rPr lang="en-US" spc="55" dirty="0" smtClean="0"/>
              <a:t> </a:t>
            </a:r>
            <a:r>
              <a:rPr lang="en-US" spc="70" dirty="0" smtClean="0"/>
              <a:t>or</a:t>
            </a:r>
            <a:r>
              <a:rPr lang="en-US" spc="60" dirty="0" smtClean="0"/>
              <a:t> </a:t>
            </a:r>
            <a:r>
              <a:rPr lang="en-US" dirty="0" smtClean="0"/>
              <a:t>criminal</a:t>
            </a:r>
            <a:r>
              <a:rPr lang="en-US" spc="60" dirty="0" smtClean="0"/>
              <a:t> </a:t>
            </a:r>
            <a:r>
              <a:rPr lang="en-US" dirty="0" smtClean="0"/>
              <a:t>proceedings</a:t>
            </a:r>
            <a:r>
              <a:rPr lang="en-US" spc="60" dirty="0" smtClean="0"/>
              <a:t> </a:t>
            </a:r>
            <a:r>
              <a:rPr lang="en-US" dirty="0" smtClean="0"/>
              <a:t>against</a:t>
            </a:r>
            <a:r>
              <a:rPr lang="en-US" spc="55" dirty="0" smtClean="0"/>
              <a:t> </a:t>
            </a:r>
            <a:r>
              <a:rPr lang="en-US" dirty="0" smtClean="0"/>
              <a:t>a</a:t>
            </a:r>
            <a:r>
              <a:rPr lang="en-US" spc="60" dirty="0" smtClean="0"/>
              <a:t> </a:t>
            </a:r>
            <a:r>
              <a:rPr lang="en-US" dirty="0" smtClean="0"/>
              <a:t>person</a:t>
            </a:r>
            <a:r>
              <a:rPr lang="en-US" spc="55" dirty="0" smtClean="0"/>
              <a:t> </a:t>
            </a:r>
            <a:r>
              <a:rPr lang="en-US" spc="75" dirty="0" smtClean="0"/>
              <a:t>who</a:t>
            </a:r>
            <a:r>
              <a:rPr lang="en-US" spc="60" dirty="0" smtClean="0"/>
              <a:t> </a:t>
            </a:r>
            <a:r>
              <a:rPr lang="en-US" dirty="0" smtClean="0"/>
              <a:t>is</a:t>
            </a:r>
            <a:r>
              <a:rPr lang="en-US" spc="60" dirty="0" smtClean="0"/>
              <a:t> </a:t>
            </a:r>
            <a:r>
              <a:rPr lang="en-US" spc="-10" dirty="0" smtClean="0"/>
              <a:t>SC/ST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04800" marR="30480" indent="-266700">
              <a:lnSpc>
                <a:spcPct val="108500"/>
              </a:lnSpc>
              <a:spcBef>
                <a:spcPts val="1600"/>
              </a:spcBef>
            </a:pPr>
            <a:r>
              <a:rPr lang="en-US" sz="3600" spc="50" baseline="-516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50" dirty="0" smtClean="0"/>
              <a:t>intentionally</a:t>
            </a:r>
            <a:r>
              <a:rPr lang="en-US" spc="-50" dirty="0" smtClean="0"/>
              <a:t> </a:t>
            </a:r>
            <a:r>
              <a:rPr lang="en-US" dirty="0" smtClean="0"/>
              <a:t>insults</a:t>
            </a:r>
            <a:r>
              <a:rPr lang="en-US" spc="-45" dirty="0" smtClean="0"/>
              <a:t> </a:t>
            </a:r>
            <a:r>
              <a:rPr lang="en-US" spc="70" dirty="0" smtClean="0"/>
              <a:t>or</a:t>
            </a:r>
            <a:r>
              <a:rPr lang="en-US" spc="-45" dirty="0" smtClean="0"/>
              <a:t> </a:t>
            </a:r>
            <a:r>
              <a:rPr lang="en-US" dirty="0" smtClean="0"/>
              <a:t>abuses</a:t>
            </a:r>
            <a:r>
              <a:rPr lang="en-US" spc="-45" dirty="0" smtClean="0"/>
              <a:t> </a:t>
            </a:r>
            <a:r>
              <a:rPr lang="en-US" dirty="0" smtClean="0"/>
              <a:t>any</a:t>
            </a:r>
            <a:r>
              <a:rPr lang="en-US" spc="-45" dirty="0" smtClean="0"/>
              <a:t> </a:t>
            </a:r>
            <a:r>
              <a:rPr lang="en-US" spc="-85" dirty="0" smtClean="0"/>
              <a:t>SC/ST</a:t>
            </a:r>
            <a:r>
              <a:rPr lang="en-US" spc="-95" dirty="0" smtClean="0"/>
              <a:t> </a:t>
            </a:r>
            <a:r>
              <a:rPr lang="en-US" dirty="0" smtClean="0"/>
              <a:t>person</a:t>
            </a:r>
            <a:r>
              <a:rPr lang="en-US" spc="-45" dirty="0" smtClean="0"/>
              <a:t> </a:t>
            </a:r>
            <a:r>
              <a:rPr lang="en-US" spc="70" dirty="0" smtClean="0"/>
              <a:t>with</a:t>
            </a:r>
            <a:r>
              <a:rPr lang="en-US" spc="-45" dirty="0" smtClean="0"/>
              <a:t> </a:t>
            </a:r>
            <a:r>
              <a:rPr lang="en-US" dirty="0" smtClean="0"/>
              <a:t>a</a:t>
            </a:r>
            <a:r>
              <a:rPr lang="en-US" spc="-45" dirty="0" smtClean="0"/>
              <a:t> </a:t>
            </a:r>
            <a:r>
              <a:rPr lang="en-US" dirty="0" smtClean="0"/>
              <a:t>caste</a:t>
            </a:r>
            <a:r>
              <a:rPr lang="en-US" spc="-45" dirty="0" smtClean="0"/>
              <a:t> </a:t>
            </a:r>
            <a:r>
              <a:rPr lang="en-US" dirty="0" smtClean="0"/>
              <a:t>name</a:t>
            </a:r>
            <a:r>
              <a:rPr lang="en-US" spc="-45" dirty="0" smtClean="0"/>
              <a:t> </a:t>
            </a:r>
            <a:r>
              <a:rPr lang="en-US" spc="70" dirty="0" smtClean="0"/>
              <a:t>or</a:t>
            </a:r>
            <a:r>
              <a:rPr lang="en-US" spc="-45" dirty="0" smtClean="0"/>
              <a:t> </a:t>
            </a:r>
            <a:r>
              <a:rPr lang="en-US" spc="70" dirty="0" smtClean="0"/>
              <a:t>with</a:t>
            </a:r>
            <a:r>
              <a:rPr lang="en-US" spc="-45" dirty="0" smtClean="0"/>
              <a:t> </a:t>
            </a:r>
            <a:r>
              <a:rPr lang="en-US" dirty="0" smtClean="0"/>
              <a:t>an</a:t>
            </a:r>
            <a:r>
              <a:rPr lang="en-US" spc="-45" dirty="0" smtClean="0"/>
              <a:t> </a:t>
            </a:r>
            <a:r>
              <a:rPr lang="en-US" spc="65" dirty="0" smtClean="0"/>
              <a:t>intention</a:t>
            </a:r>
            <a:r>
              <a:rPr lang="en-US" spc="-45" dirty="0" smtClean="0"/>
              <a:t> </a:t>
            </a:r>
            <a:r>
              <a:rPr lang="en-US" spc="100" dirty="0" smtClean="0"/>
              <a:t>to</a:t>
            </a:r>
            <a:r>
              <a:rPr lang="en-US" spc="-45" dirty="0" smtClean="0"/>
              <a:t> </a:t>
            </a:r>
            <a:r>
              <a:rPr lang="en-US" spc="35" dirty="0" smtClean="0"/>
              <a:t>humiliate </a:t>
            </a:r>
            <a:r>
              <a:rPr lang="en-US" spc="65" dirty="0" smtClean="0"/>
              <a:t>within</a:t>
            </a:r>
            <a:r>
              <a:rPr lang="en-US" spc="-45" dirty="0" smtClean="0"/>
              <a:t> </a:t>
            </a:r>
            <a:r>
              <a:rPr lang="en-US" spc="80" dirty="0" smtClean="0"/>
              <a:t>public</a:t>
            </a:r>
            <a:r>
              <a:rPr lang="en-US" spc="-45" dirty="0" smtClean="0"/>
              <a:t> </a:t>
            </a:r>
            <a:r>
              <a:rPr lang="en-US" spc="-20" dirty="0" smtClean="0"/>
              <a:t>view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1839"/>
              </a:spcBef>
            </a:pPr>
            <a:r>
              <a:rPr lang="en-US" sz="3600" baseline="-516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/>
              <a:t>destroys/defiles</a:t>
            </a:r>
            <a:r>
              <a:rPr lang="en-US" spc="60" dirty="0" smtClean="0"/>
              <a:t> </a:t>
            </a:r>
            <a:r>
              <a:rPr lang="en-US" dirty="0" smtClean="0"/>
              <a:t>any</a:t>
            </a:r>
            <a:r>
              <a:rPr lang="en-US" spc="60" dirty="0" smtClean="0"/>
              <a:t> </a:t>
            </a:r>
            <a:r>
              <a:rPr lang="en-US" dirty="0" smtClean="0"/>
              <a:t>sacred</a:t>
            </a:r>
            <a:r>
              <a:rPr lang="en-US" spc="65" dirty="0" smtClean="0"/>
              <a:t> </a:t>
            </a:r>
            <a:r>
              <a:rPr lang="en-US" spc="60" dirty="0" smtClean="0"/>
              <a:t>object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04800" marR="760730" indent="-266700">
              <a:lnSpc>
                <a:spcPct val="108500"/>
              </a:lnSpc>
              <a:spcBef>
                <a:spcPts val="1605"/>
              </a:spcBef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04800" marR="760730" indent="-266700">
              <a:lnSpc>
                <a:spcPct val="108500"/>
              </a:lnSpc>
              <a:spcBef>
                <a:spcPts val="1605"/>
              </a:spcBef>
            </a:pPr>
            <a:r>
              <a:rPr lang="en-US" dirty="0" smtClean="0"/>
              <a:t>obstructs</a:t>
            </a:r>
            <a:r>
              <a:rPr lang="en-US" spc="5" dirty="0" smtClean="0"/>
              <a:t> </a:t>
            </a:r>
            <a:r>
              <a:rPr lang="en-US" dirty="0" smtClean="0"/>
              <a:t>passage</a:t>
            </a:r>
            <a:r>
              <a:rPr lang="en-US" spc="5" dirty="0" smtClean="0"/>
              <a:t> </a:t>
            </a:r>
            <a:r>
              <a:rPr lang="en-US" spc="100" dirty="0" smtClean="0"/>
              <a:t>to</a:t>
            </a:r>
            <a:r>
              <a:rPr lang="en-US" spc="5" dirty="0" smtClean="0"/>
              <a:t> </a:t>
            </a:r>
            <a:r>
              <a:rPr lang="en-US" dirty="0" smtClean="0"/>
              <a:t>any</a:t>
            </a:r>
            <a:r>
              <a:rPr lang="en-US" spc="5" dirty="0" smtClean="0"/>
              <a:t> </a:t>
            </a:r>
            <a:r>
              <a:rPr lang="en-US" spc="80" dirty="0" smtClean="0"/>
              <a:t>public</a:t>
            </a:r>
            <a:r>
              <a:rPr lang="en-US" spc="5" dirty="0" smtClean="0"/>
              <a:t> </a:t>
            </a:r>
            <a:r>
              <a:rPr lang="en-US" dirty="0" smtClean="0"/>
              <a:t>place</a:t>
            </a:r>
            <a:r>
              <a:rPr lang="en-US" spc="5" dirty="0" smtClean="0"/>
              <a:t> </a:t>
            </a:r>
            <a:r>
              <a:rPr lang="en-US" spc="70" dirty="0" smtClean="0"/>
              <a:t>or</a:t>
            </a:r>
            <a:r>
              <a:rPr lang="en-US" spc="10" dirty="0" smtClean="0"/>
              <a:t> </a:t>
            </a:r>
            <a:r>
              <a:rPr lang="en-US" spc="65" dirty="0" smtClean="0"/>
              <a:t>common</a:t>
            </a:r>
            <a:r>
              <a:rPr lang="en-US" spc="5" dirty="0" smtClean="0"/>
              <a:t> </a:t>
            </a:r>
            <a:r>
              <a:rPr lang="en-US" spc="65" dirty="0" smtClean="0"/>
              <a:t>property</a:t>
            </a:r>
            <a:r>
              <a:rPr lang="en-US" spc="5" dirty="0" smtClean="0"/>
              <a:t> </a:t>
            </a:r>
            <a:r>
              <a:rPr lang="en-US" dirty="0" smtClean="0"/>
              <a:t>like</a:t>
            </a:r>
            <a:r>
              <a:rPr lang="en-US" spc="10" dirty="0" smtClean="0"/>
              <a:t> </a:t>
            </a:r>
            <a:r>
              <a:rPr lang="en-US" dirty="0" smtClean="0"/>
              <a:t>river,</a:t>
            </a:r>
            <a:r>
              <a:rPr lang="en-US" spc="-70" dirty="0" smtClean="0"/>
              <a:t> </a:t>
            </a:r>
            <a:r>
              <a:rPr lang="en-US" dirty="0" smtClean="0"/>
              <a:t>well,</a:t>
            </a:r>
            <a:r>
              <a:rPr lang="en-US" spc="-70" dirty="0" smtClean="0"/>
              <a:t> </a:t>
            </a:r>
            <a:r>
              <a:rPr lang="en-US" spc="70" dirty="0" smtClean="0"/>
              <a:t>temple</a:t>
            </a:r>
            <a:r>
              <a:rPr lang="en-US" spc="5" dirty="0" smtClean="0"/>
              <a:t> </a:t>
            </a:r>
            <a:r>
              <a:rPr lang="en-US" spc="70" dirty="0" smtClean="0"/>
              <a:t>or</a:t>
            </a:r>
            <a:r>
              <a:rPr lang="en-US" spc="5" dirty="0" smtClean="0"/>
              <a:t> </a:t>
            </a:r>
            <a:r>
              <a:rPr lang="en-US" dirty="0" smtClean="0"/>
              <a:t>place</a:t>
            </a:r>
            <a:r>
              <a:rPr lang="en-US" spc="10" dirty="0" smtClean="0"/>
              <a:t> </a:t>
            </a:r>
            <a:r>
              <a:rPr lang="en-US" spc="50" dirty="0" smtClean="0"/>
              <a:t>of </a:t>
            </a:r>
            <a:r>
              <a:rPr lang="en-US" dirty="0" smtClean="0"/>
              <a:t>worship,</a:t>
            </a:r>
            <a:r>
              <a:rPr lang="en-US" spc="265" dirty="0" smtClean="0"/>
              <a:t> </a:t>
            </a:r>
            <a:r>
              <a:rPr lang="en-US" dirty="0" smtClean="0"/>
              <a:t>educational</a:t>
            </a:r>
            <a:r>
              <a:rPr lang="en-US" spc="390" dirty="0" smtClean="0"/>
              <a:t> </a:t>
            </a:r>
            <a:r>
              <a:rPr lang="en-US" dirty="0" smtClean="0"/>
              <a:t>institution,</a:t>
            </a:r>
            <a:r>
              <a:rPr lang="en-US" spc="265" dirty="0" smtClean="0"/>
              <a:t> </a:t>
            </a:r>
            <a:r>
              <a:rPr lang="en-US" dirty="0" smtClean="0"/>
              <a:t>hospital</a:t>
            </a:r>
            <a:r>
              <a:rPr lang="en-US" spc="390" dirty="0" smtClean="0"/>
              <a:t> </a:t>
            </a:r>
            <a:r>
              <a:rPr lang="en-US" spc="-20" dirty="0" smtClean="0"/>
              <a:t>etc.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1740"/>
              </a:spcBef>
            </a:pPr>
            <a:r>
              <a:rPr lang="en-US" sz="3600" baseline="-7751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3600" spc="540" baseline="-7751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/>
              <a:t>forces</a:t>
            </a:r>
            <a:r>
              <a:rPr lang="en-US" spc="-20" dirty="0" smtClean="0"/>
              <a:t> </a:t>
            </a:r>
            <a:r>
              <a:rPr lang="en-US" dirty="0" smtClean="0"/>
              <a:t>an</a:t>
            </a:r>
            <a:r>
              <a:rPr lang="en-US" spc="-15" dirty="0" smtClean="0"/>
              <a:t> </a:t>
            </a:r>
            <a:r>
              <a:rPr lang="en-US" spc="-85" dirty="0" smtClean="0"/>
              <a:t>SC/ST</a:t>
            </a:r>
            <a:r>
              <a:rPr lang="en-US" spc="-70" dirty="0" smtClean="0"/>
              <a:t> </a:t>
            </a:r>
            <a:r>
              <a:rPr lang="en-US" dirty="0" smtClean="0"/>
              <a:t>person</a:t>
            </a:r>
            <a:r>
              <a:rPr lang="en-US" spc="-20" dirty="0" smtClean="0"/>
              <a:t> </a:t>
            </a:r>
            <a:r>
              <a:rPr lang="en-US" spc="100" dirty="0" smtClean="0"/>
              <a:t>to</a:t>
            </a:r>
            <a:r>
              <a:rPr lang="en-US" spc="-15" dirty="0" smtClean="0"/>
              <a:t> </a:t>
            </a:r>
            <a:r>
              <a:rPr lang="en-US" dirty="0" smtClean="0"/>
              <a:t>leave</a:t>
            </a:r>
            <a:r>
              <a:rPr lang="en-US" spc="-15" dirty="0" smtClean="0"/>
              <a:t> </a:t>
            </a:r>
            <a:r>
              <a:rPr lang="en-US" dirty="0" smtClean="0"/>
              <a:t>his</a:t>
            </a:r>
            <a:r>
              <a:rPr lang="en-US" spc="-20" dirty="0" smtClean="0"/>
              <a:t> </a:t>
            </a:r>
            <a:r>
              <a:rPr lang="en-US" spc="75" dirty="0" smtClean="0"/>
              <a:t>/her</a:t>
            </a:r>
            <a:r>
              <a:rPr lang="en-US" spc="-15" dirty="0" smtClean="0"/>
              <a:t> </a:t>
            </a:r>
            <a:r>
              <a:rPr lang="en-US" dirty="0" smtClean="0"/>
              <a:t>place</a:t>
            </a:r>
            <a:r>
              <a:rPr lang="en-US" spc="-15" dirty="0" smtClean="0"/>
              <a:t> </a:t>
            </a:r>
            <a:r>
              <a:rPr lang="en-US" spc="75" dirty="0" smtClean="0"/>
              <a:t>of</a:t>
            </a:r>
            <a:r>
              <a:rPr lang="en-US" spc="30" dirty="0" smtClean="0"/>
              <a:t> </a:t>
            </a:r>
            <a:r>
              <a:rPr lang="en-US" spc="-10" dirty="0" smtClean="0"/>
              <a:t>residence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1820"/>
              </a:spcBef>
            </a:pPr>
            <a:r>
              <a:rPr lang="en-US" sz="3600" baseline="-7751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3600" spc="644" baseline="-7751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/>
              <a:t>imposes</a:t>
            </a:r>
            <a:r>
              <a:rPr lang="en-US" spc="20" dirty="0" smtClean="0"/>
              <a:t> </a:t>
            </a:r>
            <a:r>
              <a:rPr lang="en-US" spc="70" dirty="0" smtClean="0"/>
              <a:t>or</a:t>
            </a:r>
            <a:r>
              <a:rPr lang="en-US" spc="20" dirty="0" smtClean="0"/>
              <a:t> </a:t>
            </a:r>
            <a:r>
              <a:rPr lang="en-US" dirty="0" smtClean="0"/>
              <a:t>threatens</a:t>
            </a:r>
            <a:r>
              <a:rPr lang="en-US" spc="25" dirty="0" smtClean="0"/>
              <a:t> </a:t>
            </a:r>
            <a:r>
              <a:rPr lang="en-US" dirty="0" smtClean="0"/>
              <a:t>social</a:t>
            </a:r>
            <a:r>
              <a:rPr lang="en-US" spc="15" dirty="0" smtClean="0"/>
              <a:t> </a:t>
            </a:r>
            <a:r>
              <a:rPr lang="en-US" spc="70" dirty="0" smtClean="0"/>
              <a:t>or</a:t>
            </a:r>
            <a:r>
              <a:rPr lang="en-US" spc="25" dirty="0" smtClean="0"/>
              <a:t> </a:t>
            </a:r>
            <a:r>
              <a:rPr lang="en-US" dirty="0" smtClean="0"/>
              <a:t>economic</a:t>
            </a:r>
            <a:r>
              <a:rPr lang="en-US" spc="20" dirty="0" smtClean="0"/>
              <a:t> </a:t>
            </a:r>
            <a:r>
              <a:rPr lang="en-US" spc="55" dirty="0" smtClean="0"/>
              <a:t>boycott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1820"/>
              </a:spcBef>
            </a:pPr>
            <a:r>
              <a:rPr lang="en-US" sz="3600" baseline="-516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3600" spc="509" baseline="-5167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/>
              <a:t>Section</a:t>
            </a:r>
            <a:r>
              <a:rPr lang="en-US" spc="-35" dirty="0" smtClean="0"/>
              <a:t> </a:t>
            </a:r>
            <a:r>
              <a:rPr lang="en-US" spc="50" dirty="0" smtClean="0"/>
              <a:t>4:</a:t>
            </a:r>
            <a:r>
              <a:rPr lang="en-US" spc="-25" dirty="0" smtClean="0"/>
              <a:t> </a:t>
            </a:r>
            <a:r>
              <a:rPr lang="en-US" spc="50" dirty="0" smtClean="0"/>
              <a:t>punishment</a:t>
            </a:r>
            <a:r>
              <a:rPr lang="en-US" spc="-30" dirty="0" smtClean="0"/>
              <a:t> </a:t>
            </a:r>
            <a:r>
              <a:rPr lang="en-US" spc="70" dirty="0" smtClean="0"/>
              <a:t>for</a:t>
            </a:r>
            <a:r>
              <a:rPr lang="en-US" spc="-30" dirty="0" smtClean="0"/>
              <a:t> </a:t>
            </a:r>
            <a:r>
              <a:rPr lang="en-US" spc="55" dirty="0" smtClean="0"/>
              <a:t>neglect</a:t>
            </a:r>
            <a:r>
              <a:rPr lang="en-US" spc="-30" dirty="0" smtClean="0"/>
              <a:t> </a:t>
            </a:r>
            <a:r>
              <a:rPr lang="en-US" spc="75" dirty="0" smtClean="0"/>
              <a:t>of</a:t>
            </a:r>
            <a:r>
              <a:rPr lang="en-US" spc="20" dirty="0" smtClean="0"/>
              <a:t> </a:t>
            </a:r>
            <a:r>
              <a:rPr lang="en-US" dirty="0" smtClean="0"/>
              <a:t>duties</a:t>
            </a:r>
            <a:r>
              <a:rPr lang="en-US" spc="-30" dirty="0" smtClean="0"/>
              <a:t> </a:t>
            </a:r>
            <a:r>
              <a:rPr lang="en-US" spc="75" dirty="0" smtClean="0"/>
              <a:t>by</a:t>
            </a:r>
            <a:r>
              <a:rPr lang="en-US" spc="-30" dirty="0" smtClean="0"/>
              <a:t> </a:t>
            </a:r>
            <a:r>
              <a:rPr lang="en-US" spc="80" dirty="0" smtClean="0"/>
              <a:t>public</a:t>
            </a:r>
            <a:r>
              <a:rPr lang="en-US" spc="-30" dirty="0" smtClean="0"/>
              <a:t> </a:t>
            </a:r>
            <a:r>
              <a:rPr lang="en-US" spc="-10" dirty="0" smtClean="0"/>
              <a:t>servant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i-IN" dirty="0" smtClean="0"/>
              <a:t>अनुसूचित जाति/अनुसूचित जनजाति के लोगों को मतदान नहीं करने/किसी विशेष व्यक्ति के लिए मतदान करने/नामांकन दाखिल नहीं करने के लिए बाध्य करता </a:t>
            </a:r>
            <a:r>
              <a:rPr lang="hi-IN" dirty="0" smtClean="0"/>
              <a:t>है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hi-IN" dirty="0" smtClean="0"/>
              <a:t>अनुसूचित जाति/अनुसूचित जनजाति के व्यक्ति, जो किसी भी पंचायत पद या नगर पालिका के धारक हैं, को अपने कर्तव्यों का पालन करने के लिए मजबूर करता है / धमकाता </a:t>
            </a:r>
            <a:r>
              <a:rPr lang="hi-IN" dirty="0" smtClean="0"/>
              <a:t>है</a:t>
            </a:r>
            <a:endParaRPr lang="en-US" dirty="0" smtClean="0"/>
          </a:p>
          <a:p>
            <a:r>
              <a:rPr lang="hi-IN" dirty="0" smtClean="0"/>
              <a:t>अनुसूचित जाति/अनुसूचित जनजाति के व्यक्ति के खिलाफ झूठा और द्वेषपूर्ण मुकदमा या आपराधिक कार्यवाही करता है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i-IN" dirty="0" smtClean="0"/>
              <a:t>जानबूझकर जाति के नाम से या सार्वजनिक दृष्टि से अपमानित करने के इरादे से किसी अनुसूचित जाति/अनुसूचित जनजाति के व्यक्ति का अपमान या गाली </a:t>
            </a:r>
            <a:r>
              <a:rPr lang="hi-IN" dirty="0" smtClean="0"/>
              <a:t>देना</a:t>
            </a:r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किसी भी पवित्र वस्तु को नष्ट/अपवित्र कर देता </a:t>
            </a:r>
            <a:r>
              <a:rPr lang="hi-IN" dirty="0" smtClean="0"/>
              <a:t>है</a:t>
            </a:r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किसी भी सार्वजनिक स्थान या सामान्य संपत्ति जैसे नदी, कुआं, मंदिर या पूजा स्थल, शैक्षणिक संस्थान, अस्पताल आदि के मार्ग को बाधित करता है</a:t>
            </a:r>
            <a:r>
              <a:rPr lang="hi-IN" dirty="0" smtClean="0"/>
              <a:t>।</a:t>
            </a:r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अनुसूचित जाति/अनुसूचित जनजाति के व्यक्ति को अपना निवास स्थान छोड़ने के लिए बाध्य करता है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OFFENCES OF ATROCITIES(</a:t>
            </a:r>
            <a:r>
              <a:rPr lang="hi-IN" b="1" dirty="0" smtClean="0"/>
              <a:t>अत्याचार के अपराध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i-IN" dirty="0" smtClean="0"/>
              <a:t>सामाजिक या आर्थिक बहिष्कार करता है या धमकी देता </a:t>
            </a:r>
            <a:r>
              <a:rPr lang="hi-IN" dirty="0" smtClean="0"/>
              <a:t>है</a:t>
            </a:r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धारा 4: लोक सेवक द्वारा कर्तव्यों की उपेक्षा के लिए दंड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ATROCITIES AGAINST </a:t>
            </a:r>
            <a:r>
              <a:rPr lang="en-US" b="1" dirty="0" smtClean="0"/>
              <a:t>WOMEN(</a:t>
            </a:r>
            <a:r>
              <a:rPr lang="hi-IN" b="1" dirty="0" smtClean="0"/>
              <a:t>महिलाओं के खिलाफ </a:t>
            </a:r>
            <a:r>
              <a:rPr lang="hi-IN" b="1" dirty="0" smtClean="0"/>
              <a:t>अत्याचार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Devadasi</a:t>
            </a:r>
            <a:r>
              <a:rPr lang="en-US" dirty="0" smtClean="0"/>
              <a:t> </a:t>
            </a:r>
            <a:r>
              <a:rPr lang="en-US" dirty="0" smtClean="0"/>
              <a:t>dedication</a:t>
            </a:r>
          </a:p>
          <a:p>
            <a:r>
              <a:rPr lang="hi-IN" dirty="0" smtClean="0"/>
              <a:t>देवदासी </a:t>
            </a:r>
            <a:r>
              <a:rPr lang="hi-IN" dirty="0" smtClean="0"/>
              <a:t>समर्पण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intentionally touches a woman in a sexual manner without her </a:t>
            </a:r>
            <a:r>
              <a:rPr lang="en-US" dirty="0" smtClean="0"/>
              <a:t>consent</a:t>
            </a:r>
          </a:p>
          <a:p>
            <a:r>
              <a:rPr lang="hi-IN" dirty="0" smtClean="0"/>
              <a:t>जानबूझकर किसी महिला को उसकी सहमति के बिना यौन तरीके से </a:t>
            </a:r>
            <a:r>
              <a:rPr lang="hi-IN" dirty="0" smtClean="0"/>
              <a:t>छूना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sexual harassment of a woman who is SC/ST, knowing that she belongs to SC/ST </a:t>
            </a:r>
            <a:r>
              <a:rPr lang="en-US" dirty="0" smtClean="0"/>
              <a:t>community</a:t>
            </a:r>
          </a:p>
          <a:p>
            <a:r>
              <a:rPr lang="hi-IN" dirty="0" smtClean="0"/>
              <a:t>अनुसूचित जाति/अनुसूचित जनजाति की महिला का यौन उत्पीड़न, यह जानते हुए कि वह अनुसूचित जाति/जनजाति समुदाय से है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ATROCITIES AGAINST WOMEN(</a:t>
            </a:r>
            <a:r>
              <a:rPr lang="hi-IN" b="1" dirty="0" smtClean="0"/>
              <a:t>महिलाओं के खिलाफ अत्याचार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causes physical / mental harm on the ground of practicing witchcraft</a:t>
            </a:r>
          </a:p>
          <a:p>
            <a:r>
              <a:rPr lang="hi-IN" dirty="0" smtClean="0"/>
              <a:t>जादू-टोना करने के आधार पर शारीरिक/मानसिक हानि पहुँचाता है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11890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SPECIAL COURTS &amp; EXCLUSIVE SPECIAL </a:t>
            </a:r>
            <a:r>
              <a:rPr lang="en-US" b="1" dirty="0" smtClean="0"/>
              <a:t>COURTS (</a:t>
            </a:r>
            <a:r>
              <a:rPr lang="hi-IN" b="1" dirty="0" smtClean="0"/>
              <a:t>विशेष अदालतें और विशेष विशेष </a:t>
            </a:r>
            <a:r>
              <a:rPr lang="hi-IN" b="1" dirty="0" smtClean="0"/>
              <a:t>अदालतें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828800"/>
            <a:ext cx="7315200" cy="4645152"/>
          </a:xfrm>
        </p:spPr>
        <p:txBody>
          <a:bodyPr/>
          <a:lstStyle/>
          <a:p>
            <a:r>
              <a:rPr lang="en-US" dirty="0" smtClean="0"/>
              <a:t>Exclusive Special Courts or Special </a:t>
            </a:r>
            <a:r>
              <a:rPr lang="en-US" dirty="0" smtClean="0"/>
              <a:t>Courts</a:t>
            </a:r>
          </a:p>
          <a:p>
            <a:r>
              <a:rPr lang="hi-IN" dirty="0" smtClean="0"/>
              <a:t>अनन्य विशेष न्यायालय या विशेष </a:t>
            </a:r>
            <a:r>
              <a:rPr lang="hi-IN" dirty="0" smtClean="0"/>
              <a:t>न्यायालय</a:t>
            </a:r>
            <a:endParaRPr lang="en-US" dirty="0" smtClean="0"/>
          </a:p>
          <a:p>
            <a:endParaRPr lang="en-US" dirty="0" smtClean="0"/>
          </a:p>
          <a:p>
            <a:r>
              <a:rPr lang="en-US" spc="80" dirty="0" smtClean="0"/>
              <a:t>Duty</a:t>
            </a:r>
            <a:r>
              <a:rPr lang="en-US" spc="-100" dirty="0" smtClean="0"/>
              <a:t> </a:t>
            </a:r>
            <a:r>
              <a:rPr lang="en-US" spc="135" dirty="0" smtClean="0"/>
              <a:t>of</a:t>
            </a:r>
            <a:r>
              <a:rPr lang="en-US" spc="-20" dirty="0" smtClean="0"/>
              <a:t> </a:t>
            </a:r>
            <a:r>
              <a:rPr lang="en-US" dirty="0" smtClean="0"/>
              <a:t>State</a:t>
            </a:r>
            <a:r>
              <a:rPr lang="en-US" spc="-100" dirty="0" smtClean="0"/>
              <a:t> </a:t>
            </a:r>
            <a:r>
              <a:rPr lang="en-US" spc="100" dirty="0" smtClean="0"/>
              <a:t>government</a:t>
            </a:r>
            <a:r>
              <a:rPr lang="en-US" spc="-95" dirty="0" smtClean="0"/>
              <a:t> </a:t>
            </a:r>
            <a:r>
              <a:rPr lang="en-US" spc="165" dirty="0" smtClean="0"/>
              <a:t>to</a:t>
            </a:r>
            <a:r>
              <a:rPr lang="en-US" spc="-100" dirty="0" smtClean="0"/>
              <a:t> </a:t>
            </a:r>
            <a:r>
              <a:rPr lang="en-US" dirty="0" smtClean="0"/>
              <a:t>set</a:t>
            </a:r>
            <a:r>
              <a:rPr lang="en-US" spc="-95" dirty="0" smtClean="0"/>
              <a:t> </a:t>
            </a:r>
            <a:r>
              <a:rPr lang="en-US" spc="165" dirty="0" smtClean="0"/>
              <a:t>up</a:t>
            </a:r>
            <a:r>
              <a:rPr lang="en-US" spc="-100" dirty="0" smtClean="0"/>
              <a:t> </a:t>
            </a:r>
            <a:r>
              <a:rPr lang="en-US" spc="90" dirty="0" smtClean="0"/>
              <a:t>adequate</a:t>
            </a:r>
            <a:r>
              <a:rPr lang="en-US" spc="-100" dirty="0" smtClean="0"/>
              <a:t> </a:t>
            </a:r>
            <a:r>
              <a:rPr lang="en-US" spc="110" dirty="0" smtClean="0"/>
              <a:t>number</a:t>
            </a:r>
            <a:r>
              <a:rPr lang="en-US" spc="-95" dirty="0" smtClean="0"/>
              <a:t> </a:t>
            </a:r>
            <a:r>
              <a:rPr lang="en-US" spc="110" dirty="0" smtClean="0"/>
              <a:t>of </a:t>
            </a:r>
            <a:r>
              <a:rPr lang="en-US" spc="-10" dirty="0" smtClean="0"/>
              <a:t>courts</a:t>
            </a:r>
          </a:p>
          <a:p>
            <a:r>
              <a:rPr lang="hi-IN" dirty="0" smtClean="0"/>
              <a:t>पर्याप्त संख्या में न्यायालय स्थापित करना राज्य सरकार का कर्तव्य </a:t>
            </a:r>
            <a:r>
              <a:rPr lang="hi-IN" dirty="0" smtClean="0"/>
              <a:t>है</a:t>
            </a:r>
            <a:endParaRPr lang="en-US" dirty="0" smtClean="0"/>
          </a:p>
          <a:p>
            <a:endParaRPr lang="en-US" dirty="0" smtClean="0"/>
          </a:p>
          <a:p>
            <a:r>
              <a:rPr lang="en-US" spc="-20" dirty="0" smtClean="0"/>
              <a:t>Trial</a:t>
            </a:r>
            <a:r>
              <a:rPr lang="en-US" spc="-120" dirty="0" smtClean="0"/>
              <a:t> </a:t>
            </a:r>
            <a:r>
              <a:rPr lang="en-US" spc="165" dirty="0" smtClean="0"/>
              <a:t>to</a:t>
            </a:r>
            <a:r>
              <a:rPr lang="en-US" spc="-114" dirty="0" smtClean="0"/>
              <a:t> </a:t>
            </a:r>
            <a:r>
              <a:rPr lang="en-US" spc="145" dirty="0" smtClean="0"/>
              <a:t>be</a:t>
            </a:r>
            <a:r>
              <a:rPr lang="en-US" spc="-114" dirty="0" smtClean="0"/>
              <a:t> </a:t>
            </a:r>
            <a:r>
              <a:rPr lang="en-US" spc="100" dirty="0" smtClean="0"/>
              <a:t>conducted</a:t>
            </a:r>
            <a:r>
              <a:rPr lang="en-US" spc="-110" dirty="0" smtClean="0"/>
              <a:t> </a:t>
            </a:r>
            <a:r>
              <a:rPr lang="en-US" spc="60" dirty="0" smtClean="0"/>
              <a:t>day-</a:t>
            </a:r>
            <a:r>
              <a:rPr lang="en-US" spc="50" dirty="0" smtClean="0"/>
              <a:t>to-</a:t>
            </a:r>
            <a:r>
              <a:rPr lang="en-US" spc="45" dirty="0" smtClean="0"/>
              <a:t>day</a:t>
            </a:r>
          </a:p>
          <a:p>
            <a:r>
              <a:rPr lang="hi-IN" dirty="0" smtClean="0"/>
              <a:t>परीक्षण दिन-प्रतिदिन आयोजित किया जाना है</a:t>
            </a:r>
            <a:endParaRPr lang="en-US" spc="45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30362"/>
          </a:xfrm>
        </p:spPr>
        <p:txBody>
          <a:bodyPr>
            <a:normAutofit/>
          </a:bodyPr>
          <a:lstStyle/>
          <a:p>
            <a:r>
              <a:rPr lang="en-US" b="1" dirty="0" smtClean="0"/>
              <a:t>SPECIAL COURTS &amp; EXCLUSIVE SPECIAL COURTS (</a:t>
            </a:r>
            <a:r>
              <a:rPr lang="hi-IN" b="1" dirty="0" smtClean="0"/>
              <a:t>विशेष अदालतें और विशेष विशेष अदालतें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38400"/>
            <a:ext cx="7467600" cy="4035552"/>
          </a:xfrm>
        </p:spPr>
        <p:txBody>
          <a:bodyPr/>
          <a:lstStyle/>
          <a:p>
            <a:r>
              <a:rPr lang="en-US" spc="-150" dirty="0" smtClean="0"/>
              <a:t>To</a:t>
            </a:r>
            <a:r>
              <a:rPr lang="en-US" spc="-85" dirty="0" smtClean="0"/>
              <a:t> </a:t>
            </a:r>
            <a:r>
              <a:rPr lang="en-US" spc="145" dirty="0" smtClean="0"/>
              <a:t>be</a:t>
            </a:r>
            <a:r>
              <a:rPr lang="en-US" spc="-85" dirty="0" smtClean="0"/>
              <a:t> </a:t>
            </a:r>
            <a:r>
              <a:rPr lang="en-US" spc="135" dirty="0" smtClean="0"/>
              <a:t>completed</a:t>
            </a:r>
            <a:r>
              <a:rPr lang="en-US" spc="-80" dirty="0" smtClean="0"/>
              <a:t> </a:t>
            </a:r>
            <a:r>
              <a:rPr lang="en-US" spc="110" dirty="0" smtClean="0"/>
              <a:t>within</a:t>
            </a:r>
            <a:r>
              <a:rPr lang="en-US" spc="-85" dirty="0" smtClean="0"/>
              <a:t> </a:t>
            </a:r>
            <a:r>
              <a:rPr lang="en-US" spc="110" dirty="0" smtClean="0"/>
              <a:t>2</a:t>
            </a:r>
            <a:r>
              <a:rPr lang="en-US" spc="-85" dirty="0" smtClean="0"/>
              <a:t> </a:t>
            </a:r>
            <a:r>
              <a:rPr lang="en-US" spc="70" dirty="0" smtClean="0"/>
              <a:t>months</a:t>
            </a:r>
            <a:r>
              <a:rPr lang="en-US" spc="-85" dirty="0" smtClean="0"/>
              <a:t> </a:t>
            </a:r>
            <a:r>
              <a:rPr lang="en-US" spc="135" dirty="0" smtClean="0"/>
              <a:t>of</a:t>
            </a:r>
            <a:r>
              <a:rPr lang="en-US" dirty="0" smtClean="0"/>
              <a:t> </a:t>
            </a:r>
            <a:r>
              <a:rPr lang="en-US" spc="135" dirty="0" smtClean="0"/>
              <a:t>filing</a:t>
            </a:r>
            <a:r>
              <a:rPr lang="en-US" spc="-85" dirty="0" smtClean="0"/>
              <a:t> </a:t>
            </a:r>
            <a:r>
              <a:rPr lang="en-US" spc="135" dirty="0" smtClean="0"/>
              <a:t>of</a:t>
            </a:r>
            <a:r>
              <a:rPr lang="en-US" spc="-5" dirty="0" smtClean="0"/>
              <a:t> </a:t>
            </a:r>
            <a:r>
              <a:rPr lang="en-US" dirty="0" smtClean="0"/>
              <a:t>charge-</a:t>
            </a:r>
            <a:r>
              <a:rPr lang="en-US" spc="-10" dirty="0" smtClean="0"/>
              <a:t>sheet</a:t>
            </a:r>
          </a:p>
          <a:p>
            <a:r>
              <a:rPr lang="hi-IN" dirty="0" smtClean="0"/>
              <a:t>चार्जशीट दाखिल होने के 2 महीने के भीतर पूरा किया जाना </a:t>
            </a:r>
            <a:r>
              <a:rPr lang="hi-IN" dirty="0" smtClean="0"/>
              <a:t>है</a:t>
            </a:r>
            <a:endParaRPr lang="en-US" dirty="0" smtClean="0"/>
          </a:p>
          <a:p>
            <a:endParaRPr lang="en-US" dirty="0" smtClean="0"/>
          </a:p>
          <a:p>
            <a:r>
              <a:rPr lang="en-US" spc="75" dirty="0" smtClean="0"/>
              <a:t>Appeals</a:t>
            </a:r>
            <a:r>
              <a:rPr lang="en-US" spc="-100" dirty="0" smtClean="0"/>
              <a:t> </a:t>
            </a:r>
            <a:r>
              <a:rPr lang="en-US" spc="165" dirty="0" smtClean="0"/>
              <a:t>to</a:t>
            </a:r>
            <a:r>
              <a:rPr lang="en-US" spc="-95" dirty="0" smtClean="0"/>
              <a:t> </a:t>
            </a:r>
            <a:r>
              <a:rPr lang="en-US" spc="90" dirty="0" smtClean="0"/>
              <a:t>the</a:t>
            </a:r>
            <a:r>
              <a:rPr lang="en-US" spc="-100" dirty="0" smtClean="0"/>
              <a:t> </a:t>
            </a:r>
            <a:r>
              <a:rPr lang="en-US" spc="114" dirty="0" smtClean="0"/>
              <a:t>High</a:t>
            </a:r>
            <a:r>
              <a:rPr lang="en-US" spc="-95" dirty="0" smtClean="0"/>
              <a:t> </a:t>
            </a:r>
            <a:r>
              <a:rPr lang="en-US" spc="65" dirty="0" smtClean="0"/>
              <a:t>Court</a:t>
            </a:r>
            <a:r>
              <a:rPr lang="en-US" spc="-95" dirty="0" smtClean="0"/>
              <a:t> </a:t>
            </a:r>
            <a:r>
              <a:rPr lang="en-US" dirty="0" smtClean="0"/>
              <a:t>-</a:t>
            </a:r>
            <a:r>
              <a:rPr lang="en-US" spc="-95" dirty="0" smtClean="0"/>
              <a:t> </a:t>
            </a:r>
            <a:r>
              <a:rPr lang="en-US" spc="165" dirty="0" smtClean="0"/>
              <a:t>to</a:t>
            </a:r>
            <a:r>
              <a:rPr lang="en-US" spc="-100" dirty="0" smtClean="0"/>
              <a:t> </a:t>
            </a:r>
            <a:r>
              <a:rPr lang="en-US" spc="145" dirty="0" smtClean="0"/>
              <a:t>be</a:t>
            </a:r>
            <a:r>
              <a:rPr lang="en-US" spc="-95" dirty="0" smtClean="0"/>
              <a:t> </a:t>
            </a:r>
            <a:r>
              <a:rPr lang="en-US" spc="80" dirty="0" smtClean="0"/>
              <a:t>disposed</a:t>
            </a:r>
            <a:r>
              <a:rPr lang="en-US" spc="-95" dirty="0" smtClean="0"/>
              <a:t> </a:t>
            </a:r>
            <a:r>
              <a:rPr lang="en-US" spc="110" dirty="0" smtClean="0"/>
              <a:t>within</a:t>
            </a:r>
            <a:r>
              <a:rPr lang="en-US" spc="-95" dirty="0" smtClean="0"/>
              <a:t> </a:t>
            </a:r>
            <a:r>
              <a:rPr lang="en-US" spc="110" dirty="0" smtClean="0"/>
              <a:t>3</a:t>
            </a:r>
            <a:r>
              <a:rPr lang="en-US" spc="-100" dirty="0" smtClean="0"/>
              <a:t> </a:t>
            </a:r>
            <a:r>
              <a:rPr lang="en-US" spc="60" dirty="0" smtClean="0"/>
              <a:t>months</a:t>
            </a:r>
          </a:p>
          <a:p>
            <a:r>
              <a:rPr lang="hi-IN" dirty="0" smtClean="0"/>
              <a:t>उच्च न्यायालय में अपील - 3 महीने के भीतर निपटाई जानी है</a:t>
            </a:r>
            <a:endParaRPr lang="en-US" dirty="0" smtClean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RIGHTS OF VICTIMS &amp; </a:t>
            </a:r>
            <a:r>
              <a:rPr lang="en-US" b="1" dirty="0" smtClean="0"/>
              <a:t>WITNESSES (</a:t>
            </a:r>
            <a:r>
              <a:rPr lang="hi-IN" b="1" dirty="0" smtClean="0"/>
              <a:t>पीड़ितों और गवाहों के </a:t>
            </a:r>
            <a:r>
              <a:rPr lang="hi-IN" b="1" dirty="0" smtClean="0"/>
              <a:t>अधिकार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spc="80" dirty="0" smtClean="0"/>
              <a:t>Duty</a:t>
            </a:r>
            <a:r>
              <a:rPr lang="en-US" spc="-40" dirty="0" smtClean="0"/>
              <a:t> </a:t>
            </a:r>
            <a:r>
              <a:rPr lang="en-US" spc="120" dirty="0" smtClean="0"/>
              <a:t>of</a:t>
            </a:r>
            <a:r>
              <a:rPr lang="en-US" spc="35" dirty="0" smtClean="0"/>
              <a:t> </a:t>
            </a:r>
            <a:r>
              <a:rPr lang="en-US" dirty="0" smtClean="0"/>
              <a:t>state</a:t>
            </a:r>
            <a:r>
              <a:rPr lang="en-US" spc="-40" dirty="0" smtClean="0"/>
              <a:t> </a:t>
            </a:r>
            <a:r>
              <a:rPr lang="en-US" spc="145" dirty="0" smtClean="0"/>
              <a:t>to</a:t>
            </a:r>
            <a:r>
              <a:rPr lang="en-US" spc="-40" dirty="0" smtClean="0"/>
              <a:t> </a:t>
            </a:r>
            <a:r>
              <a:rPr lang="en-US" spc="105" dirty="0" smtClean="0"/>
              <a:t>provide</a:t>
            </a:r>
            <a:r>
              <a:rPr lang="en-US" spc="-40" dirty="0" smtClean="0"/>
              <a:t> </a:t>
            </a:r>
            <a:r>
              <a:rPr lang="en-US" spc="95" dirty="0" smtClean="0"/>
              <a:t>protection</a:t>
            </a:r>
            <a:r>
              <a:rPr lang="en-US" spc="-40" dirty="0" smtClean="0"/>
              <a:t> </a:t>
            </a:r>
            <a:r>
              <a:rPr lang="en-US" spc="145" dirty="0" smtClean="0"/>
              <a:t>to</a:t>
            </a:r>
            <a:r>
              <a:rPr lang="en-US" spc="-40" dirty="0" smtClean="0"/>
              <a:t> </a:t>
            </a:r>
            <a:r>
              <a:rPr lang="en-US" dirty="0" smtClean="0"/>
              <a:t>victims,</a:t>
            </a:r>
            <a:r>
              <a:rPr lang="en-US" spc="-125" dirty="0" smtClean="0"/>
              <a:t> </a:t>
            </a:r>
            <a:r>
              <a:rPr lang="en-US" spc="90" dirty="0" smtClean="0"/>
              <a:t>their</a:t>
            </a:r>
            <a:r>
              <a:rPr lang="en-US" spc="-40" dirty="0" smtClean="0"/>
              <a:t> </a:t>
            </a:r>
            <a:r>
              <a:rPr lang="en-US" spc="55" dirty="0" smtClean="0"/>
              <a:t>families</a:t>
            </a:r>
            <a:r>
              <a:rPr lang="en-US" spc="-40" dirty="0" smtClean="0"/>
              <a:t> </a:t>
            </a:r>
            <a:r>
              <a:rPr lang="en-US" spc="90" dirty="0" smtClean="0"/>
              <a:t>and</a:t>
            </a:r>
            <a:r>
              <a:rPr lang="en-US" spc="-40" dirty="0" smtClean="0"/>
              <a:t> </a:t>
            </a:r>
            <a:r>
              <a:rPr lang="en-US" spc="-10" dirty="0" smtClean="0"/>
              <a:t>witnesses</a:t>
            </a:r>
          </a:p>
          <a:p>
            <a:pPr marL="38100">
              <a:lnSpc>
                <a:spcPct val="100000"/>
              </a:lnSpc>
              <a:spcBef>
                <a:spcPts val="105"/>
              </a:spcBef>
              <a:buNone/>
            </a:pPr>
            <a:endParaRPr lang="en-US" spc="-10" dirty="0" smtClean="0"/>
          </a:p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hi-IN" dirty="0" smtClean="0"/>
              <a:t>पीड़ितों, उनके परिवारों और गवाहों को सुरक्षा प्रदान करने का राज्य का </a:t>
            </a:r>
            <a:r>
              <a:rPr lang="hi-IN" dirty="0" smtClean="0"/>
              <a:t>कर्तव्य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93700" marR="402590" indent="-355600">
              <a:lnSpc>
                <a:spcPct val="112599"/>
              </a:lnSpc>
              <a:spcBef>
                <a:spcPts val="2050"/>
              </a:spcBef>
            </a:pPr>
            <a:r>
              <a:rPr lang="en-US" spc="60" dirty="0" smtClean="0"/>
              <a:t>Victim</a:t>
            </a:r>
            <a:r>
              <a:rPr lang="en-US" spc="-60" dirty="0" smtClean="0"/>
              <a:t> </a:t>
            </a:r>
            <a:r>
              <a:rPr lang="en-US" dirty="0" smtClean="0"/>
              <a:t>shall</a:t>
            </a:r>
            <a:r>
              <a:rPr lang="en-US" spc="-55" dirty="0" smtClean="0"/>
              <a:t> </a:t>
            </a:r>
            <a:r>
              <a:rPr lang="en-US" dirty="0" smtClean="0"/>
              <a:t>have</a:t>
            </a:r>
            <a:r>
              <a:rPr lang="en-US" spc="-55" dirty="0" smtClean="0"/>
              <a:t> </a:t>
            </a:r>
            <a:r>
              <a:rPr lang="en-US" spc="85" dirty="0" smtClean="0"/>
              <a:t>the</a:t>
            </a:r>
            <a:r>
              <a:rPr lang="en-US" spc="-55" dirty="0" smtClean="0"/>
              <a:t> </a:t>
            </a:r>
            <a:r>
              <a:rPr lang="en-US" spc="125" dirty="0" smtClean="0"/>
              <a:t>right</a:t>
            </a:r>
            <a:r>
              <a:rPr lang="en-US" spc="-55" dirty="0" smtClean="0"/>
              <a:t> </a:t>
            </a:r>
            <a:r>
              <a:rPr lang="en-US" spc="145" dirty="0" smtClean="0"/>
              <a:t>to</a:t>
            </a:r>
            <a:r>
              <a:rPr lang="en-US" spc="-55" dirty="0" smtClean="0"/>
              <a:t> </a:t>
            </a:r>
            <a:r>
              <a:rPr lang="en-US" spc="100" dirty="0" smtClean="0"/>
              <a:t>apply</a:t>
            </a:r>
            <a:r>
              <a:rPr lang="en-US" spc="-55" dirty="0" smtClean="0"/>
              <a:t> </a:t>
            </a:r>
            <a:r>
              <a:rPr lang="en-US" spc="145" dirty="0" smtClean="0"/>
              <a:t>to</a:t>
            </a:r>
            <a:r>
              <a:rPr lang="en-US" spc="-55" dirty="0" smtClean="0"/>
              <a:t> </a:t>
            </a:r>
            <a:r>
              <a:rPr lang="en-US" spc="85" dirty="0" smtClean="0"/>
              <a:t>the</a:t>
            </a:r>
            <a:r>
              <a:rPr lang="en-US" spc="-55" dirty="0" smtClean="0"/>
              <a:t> </a:t>
            </a:r>
            <a:r>
              <a:rPr lang="en-US" spc="80" dirty="0" smtClean="0"/>
              <a:t>court</a:t>
            </a:r>
            <a:r>
              <a:rPr lang="en-US" spc="-55" dirty="0" smtClean="0"/>
              <a:t> </a:t>
            </a:r>
            <a:r>
              <a:rPr lang="en-US" spc="145" dirty="0" smtClean="0"/>
              <a:t>to</a:t>
            </a:r>
            <a:r>
              <a:rPr lang="en-US" spc="-55" dirty="0" smtClean="0"/>
              <a:t> </a:t>
            </a:r>
            <a:r>
              <a:rPr lang="en-US" spc="65" dirty="0" smtClean="0"/>
              <a:t>summon</a:t>
            </a:r>
            <a:r>
              <a:rPr lang="en-US" spc="-60" dirty="0" smtClean="0"/>
              <a:t> </a:t>
            </a:r>
            <a:r>
              <a:rPr lang="en-US" spc="55" dirty="0" smtClean="0"/>
              <a:t>documents, </a:t>
            </a:r>
            <a:r>
              <a:rPr lang="en-US" dirty="0" smtClean="0"/>
              <a:t>witnesses</a:t>
            </a:r>
            <a:r>
              <a:rPr lang="en-US" spc="20" dirty="0" smtClean="0"/>
              <a:t> </a:t>
            </a:r>
            <a:r>
              <a:rPr lang="en-US" spc="120" dirty="0" smtClean="0"/>
              <a:t>or</a:t>
            </a:r>
            <a:r>
              <a:rPr lang="en-US" spc="30" dirty="0" smtClean="0"/>
              <a:t> </a:t>
            </a:r>
            <a:r>
              <a:rPr lang="en-US" spc="50" dirty="0" smtClean="0"/>
              <a:t>examine</a:t>
            </a:r>
            <a:r>
              <a:rPr lang="en-US" spc="30" dirty="0" smtClean="0"/>
              <a:t> </a:t>
            </a:r>
            <a:r>
              <a:rPr lang="en-US" dirty="0" smtClean="0"/>
              <a:t>persons</a:t>
            </a:r>
            <a:r>
              <a:rPr lang="en-US" spc="30" dirty="0" smtClean="0"/>
              <a:t> </a:t>
            </a:r>
            <a:r>
              <a:rPr lang="en-US" spc="40" dirty="0" smtClean="0"/>
              <a:t>present</a:t>
            </a:r>
          </a:p>
          <a:p>
            <a:pPr marL="393700" marR="402590" indent="-355600">
              <a:lnSpc>
                <a:spcPct val="112599"/>
              </a:lnSpc>
              <a:spcBef>
                <a:spcPts val="2050"/>
              </a:spcBef>
            </a:pPr>
            <a:r>
              <a:rPr lang="hi-IN" dirty="0" smtClean="0"/>
              <a:t>पीड़ित को दस्तावेजों, गवाहों को बुलाने या उपस्थित व्यक्तियों की जांच करने के लिए अदालत में आवेदन करने का अधिकार होगा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93700" marR="1209675" indent="-355600">
              <a:lnSpc>
                <a:spcPct val="112599"/>
              </a:lnSpc>
              <a:spcBef>
                <a:spcPts val="2180"/>
              </a:spcBef>
            </a:pPr>
            <a:endParaRPr lang="en-US" spc="-10" dirty="0" smtClean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RIGHTS OF VICTIMS &amp; WITNESSES (</a:t>
            </a:r>
            <a:r>
              <a:rPr lang="hi-IN" b="1" dirty="0" smtClean="0"/>
              <a:t>पीड़ितों और गवाहों के अधिकार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Victims </a:t>
            </a:r>
            <a:r>
              <a:rPr lang="en-US" spc="145" dirty="0" smtClean="0"/>
              <a:t>to</a:t>
            </a:r>
            <a:r>
              <a:rPr lang="en-US" spc="5" dirty="0" smtClean="0"/>
              <a:t> </a:t>
            </a:r>
            <a:r>
              <a:rPr lang="en-US" spc="135" dirty="0" smtClean="0"/>
              <a:t>be</a:t>
            </a:r>
            <a:r>
              <a:rPr lang="en-US" dirty="0" smtClean="0"/>
              <a:t> </a:t>
            </a:r>
            <a:r>
              <a:rPr lang="en-US" spc="60" dirty="0" smtClean="0"/>
              <a:t>heard</a:t>
            </a:r>
            <a:r>
              <a:rPr lang="en-US" spc="5" dirty="0" smtClean="0"/>
              <a:t> </a:t>
            </a:r>
            <a:r>
              <a:rPr lang="en-US" dirty="0" smtClean="0"/>
              <a:t>at </a:t>
            </a:r>
            <a:r>
              <a:rPr lang="en-US" spc="85" dirty="0" smtClean="0"/>
              <a:t>the</a:t>
            </a:r>
            <a:r>
              <a:rPr lang="en-US" spc="5" dirty="0" smtClean="0"/>
              <a:t> </a:t>
            </a:r>
            <a:r>
              <a:rPr lang="en-US" dirty="0" smtClean="0"/>
              <a:t>sated </a:t>
            </a:r>
            <a:r>
              <a:rPr lang="en-US" spc="120" dirty="0" smtClean="0"/>
              <a:t>of</a:t>
            </a:r>
            <a:r>
              <a:rPr lang="en-US" spc="80" dirty="0" smtClean="0"/>
              <a:t> </a:t>
            </a:r>
            <a:r>
              <a:rPr lang="en-US" spc="65" dirty="0" smtClean="0"/>
              <a:t>bail,</a:t>
            </a:r>
            <a:r>
              <a:rPr lang="en-US" spc="-85" dirty="0" smtClean="0"/>
              <a:t> </a:t>
            </a:r>
            <a:r>
              <a:rPr lang="en-US" dirty="0" smtClean="0"/>
              <a:t>discharge,</a:t>
            </a:r>
            <a:r>
              <a:rPr lang="en-US" spc="-90" dirty="0" smtClean="0"/>
              <a:t> </a:t>
            </a:r>
            <a:r>
              <a:rPr lang="en-US" dirty="0" smtClean="0"/>
              <a:t>release,</a:t>
            </a:r>
            <a:r>
              <a:rPr lang="en-US" spc="-85" dirty="0" smtClean="0"/>
              <a:t> </a:t>
            </a:r>
            <a:r>
              <a:rPr lang="en-US" spc="55" dirty="0" smtClean="0"/>
              <a:t>parole, </a:t>
            </a:r>
            <a:r>
              <a:rPr lang="en-US" spc="65" dirty="0" smtClean="0"/>
              <a:t>sentencing</a:t>
            </a:r>
            <a:r>
              <a:rPr lang="en-US" spc="-70" dirty="0" smtClean="0"/>
              <a:t> </a:t>
            </a:r>
            <a:r>
              <a:rPr lang="en-US" spc="90" dirty="0" smtClean="0"/>
              <a:t>and</a:t>
            </a:r>
            <a:r>
              <a:rPr lang="en-US" spc="-70" dirty="0" smtClean="0"/>
              <a:t> </a:t>
            </a:r>
            <a:r>
              <a:rPr lang="en-US" spc="85" dirty="0" smtClean="0"/>
              <a:t>file</a:t>
            </a:r>
            <a:r>
              <a:rPr lang="en-US" spc="-70" dirty="0" smtClean="0"/>
              <a:t> </a:t>
            </a:r>
            <a:r>
              <a:rPr lang="en-US" spc="95" dirty="0" smtClean="0"/>
              <a:t>written</a:t>
            </a:r>
            <a:r>
              <a:rPr lang="en-US" spc="-70" dirty="0" smtClean="0"/>
              <a:t> </a:t>
            </a:r>
            <a:r>
              <a:rPr lang="en-US" spc="-10" dirty="0" smtClean="0"/>
              <a:t>submissions</a:t>
            </a:r>
          </a:p>
          <a:p>
            <a:endParaRPr lang="en-US" dirty="0" smtClean="0"/>
          </a:p>
          <a:p>
            <a:r>
              <a:rPr lang="hi-IN" dirty="0" smtClean="0"/>
              <a:t>पीड़ितों की सुनवाई जमानत, डिस्चार्ज, रिहाई, पैरोल, सजा और लिखित निवेदन दाखिल करने की तिथि पर </a:t>
            </a:r>
            <a:r>
              <a:rPr lang="hi-IN" dirty="0" smtClean="0"/>
              <a:t>होगी</a:t>
            </a:r>
            <a:endParaRPr lang="en-US" dirty="0" smtClean="0"/>
          </a:p>
          <a:p>
            <a:endParaRPr lang="en-US" dirty="0" smtClean="0"/>
          </a:p>
          <a:p>
            <a:pPr marL="393700" marR="1209675" indent="-355600">
              <a:lnSpc>
                <a:spcPct val="112599"/>
              </a:lnSpc>
              <a:spcBef>
                <a:spcPts val="2180"/>
              </a:spcBef>
            </a:pPr>
            <a:r>
              <a:rPr lang="en-US" dirty="0" smtClean="0"/>
              <a:t>Travelling</a:t>
            </a:r>
            <a:r>
              <a:rPr lang="en-US" spc="-35" dirty="0" smtClean="0"/>
              <a:t> </a:t>
            </a:r>
            <a:r>
              <a:rPr lang="en-US" spc="90" dirty="0" smtClean="0"/>
              <a:t>and</a:t>
            </a:r>
            <a:r>
              <a:rPr lang="en-US" spc="-35" dirty="0" smtClean="0"/>
              <a:t> </a:t>
            </a:r>
            <a:r>
              <a:rPr lang="en-US" spc="55" dirty="0" smtClean="0"/>
              <a:t>maintenance</a:t>
            </a:r>
            <a:r>
              <a:rPr lang="en-US" spc="-35" dirty="0" smtClean="0"/>
              <a:t> </a:t>
            </a:r>
            <a:r>
              <a:rPr lang="en-US" spc="65" dirty="0" smtClean="0"/>
              <a:t>allowance</a:t>
            </a:r>
            <a:r>
              <a:rPr lang="en-US" spc="-30" dirty="0" smtClean="0"/>
              <a:t> </a:t>
            </a:r>
            <a:r>
              <a:rPr lang="en-US" spc="125" dirty="0" smtClean="0"/>
              <a:t>during</a:t>
            </a:r>
            <a:r>
              <a:rPr lang="en-US" spc="-35" dirty="0" smtClean="0"/>
              <a:t> </a:t>
            </a:r>
            <a:r>
              <a:rPr lang="en-US" spc="75" dirty="0" smtClean="0"/>
              <a:t>proceedings</a:t>
            </a:r>
          </a:p>
          <a:p>
            <a:pPr marL="393700" marR="1209675" indent="-355600">
              <a:lnSpc>
                <a:spcPct val="112599"/>
              </a:lnSpc>
              <a:spcBef>
                <a:spcPts val="2180"/>
              </a:spcBef>
            </a:pPr>
            <a:r>
              <a:rPr lang="hi-IN" dirty="0" smtClean="0"/>
              <a:t>कार्यवाही के दौरान यात्रा एवं भरण-पोषण भत्ता</a:t>
            </a:r>
            <a:endParaRPr lang="en-US" dirty="0" smtClean="0">
              <a:latin typeface="Lucida Sans Unicode"/>
              <a:cs typeface="Lucida Sans Unicode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RIGHTS OF VICTIMS &amp; WITNESSES (</a:t>
            </a:r>
            <a:r>
              <a:rPr lang="hi-IN" b="1" dirty="0" smtClean="0"/>
              <a:t>पीड़ितों और गवाहों के अधिकार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2580"/>
              </a:spcBef>
            </a:pPr>
            <a:r>
              <a:rPr lang="en-US" spc="50" dirty="0" smtClean="0"/>
              <a:t>Socio-</a:t>
            </a:r>
            <a:r>
              <a:rPr lang="en-US" spc="55" dirty="0" smtClean="0"/>
              <a:t>economic</a:t>
            </a:r>
            <a:r>
              <a:rPr lang="en-US" spc="-85" dirty="0" smtClean="0"/>
              <a:t> </a:t>
            </a:r>
            <a:r>
              <a:rPr lang="en-US" spc="70" dirty="0" smtClean="0"/>
              <a:t>rehabilitation</a:t>
            </a:r>
          </a:p>
          <a:p>
            <a:pPr marL="38100">
              <a:lnSpc>
                <a:spcPct val="100000"/>
              </a:lnSpc>
              <a:spcBef>
                <a:spcPts val="2580"/>
              </a:spcBef>
            </a:pPr>
            <a:r>
              <a:rPr lang="hi-IN" dirty="0" smtClean="0"/>
              <a:t>सामाजिक-आर्थिक पुनर्वास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en-US" spc="-10" dirty="0" smtClean="0"/>
              <a:t>Relocation</a:t>
            </a: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hi-IN" dirty="0" smtClean="0"/>
              <a:t>पुनर्वास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en-US" spc="65" dirty="0" smtClean="0"/>
              <a:t>Court</a:t>
            </a:r>
            <a:r>
              <a:rPr lang="en-US" spc="-80" dirty="0" smtClean="0"/>
              <a:t> </a:t>
            </a:r>
            <a:r>
              <a:rPr lang="en-US" spc="145" dirty="0" smtClean="0"/>
              <a:t>to</a:t>
            </a:r>
            <a:r>
              <a:rPr lang="en-US" spc="-75" dirty="0" smtClean="0"/>
              <a:t> </a:t>
            </a:r>
            <a:r>
              <a:rPr lang="en-US" spc="90" dirty="0" smtClean="0"/>
              <a:t>periodically</a:t>
            </a:r>
            <a:r>
              <a:rPr lang="en-US" spc="-75" dirty="0" smtClean="0"/>
              <a:t> </a:t>
            </a:r>
            <a:r>
              <a:rPr lang="en-US" spc="60" dirty="0" smtClean="0"/>
              <a:t>review</a:t>
            </a:r>
            <a:r>
              <a:rPr lang="en-US" spc="-80" dirty="0" smtClean="0"/>
              <a:t> </a:t>
            </a:r>
            <a:r>
              <a:rPr lang="en-US" spc="85" dirty="0" smtClean="0"/>
              <a:t>the</a:t>
            </a:r>
            <a:r>
              <a:rPr lang="en-US" spc="-75" dirty="0" smtClean="0"/>
              <a:t> </a:t>
            </a:r>
            <a:r>
              <a:rPr lang="en-US" spc="95" dirty="0" smtClean="0"/>
              <a:t>protection</a:t>
            </a:r>
            <a:r>
              <a:rPr lang="en-US" spc="-75" dirty="0" smtClean="0"/>
              <a:t> </a:t>
            </a:r>
            <a:r>
              <a:rPr lang="en-US" spc="85" dirty="0" smtClean="0"/>
              <a:t>offered</a:t>
            </a:r>
            <a:r>
              <a:rPr lang="en-US" spc="-75" dirty="0" smtClean="0"/>
              <a:t> </a:t>
            </a:r>
            <a:r>
              <a:rPr lang="en-US" spc="90" dirty="0" smtClean="0"/>
              <a:t>and</a:t>
            </a:r>
            <a:r>
              <a:rPr lang="en-US" spc="-75" dirty="0" smtClean="0"/>
              <a:t> </a:t>
            </a:r>
            <a:r>
              <a:rPr lang="en-US" spc="-10" dirty="0" smtClean="0"/>
              <a:t>pass</a:t>
            </a:r>
            <a:r>
              <a:rPr lang="en-US" spc="-80" dirty="0" smtClean="0"/>
              <a:t> </a:t>
            </a:r>
            <a:r>
              <a:rPr lang="en-US" spc="55" dirty="0" smtClean="0"/>
              <a:t>orders</a:t>
            </a:r>
          </a:p>
          <a:p>
            <a:pPr marL="38100">
              <a:lnSpc>
                <a:spcPct val="100000"/>
              </a:lnSpc>
              <a:spcBef>
                <a:spcPts val="2480"/>
              </a:spcBef>
            </a:pPr>
            <a:r>
              <a:rPr lang="hi-IN" dirty="0" smtClean="0"/>
              <a:t>न्यायालय समय-समय पर दी जाने वाली सुरक्षा की समीक्षा करे और आदेश पारित करे</a:t>
            </a:r>
            <a:endParaRPr lang="en-US" dirty="0" smtClean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SPECIAL MEASURES FOR </a:t>
            </a:r>
            <a:r>
              <a:rPr lang="en-US" b="1" dirty="0" smtClean="0"/>
              <a:t>VICTIMS(</a:t>
            </a:r>
            <a:r>
              <a:rPr lang="hi-IN" b="1" dirty="0" smtClean="0"/>
              <a:t>पीड़ितों के लिए विशेष </a:t>
            </a:r>
            <a:r>
              <a:rPr lang="hi-IN" b="1" dirty="0" smtClean="0"/>
              <a:t>उपाय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Concealing the names and addresses of witnesses in orders and </a:t>
            </a:r>
            <a:r>
              <a:rPr lang="en-US" dirty="0" err="1" smtClean="0"/>
              <a:t>judgements</a:t>
            </a:r>
            <a:r>
              <a:rPr lang="en-US" dirty="0" smtClean="0"/>
              <a:t> or </a:t>
            </a:r>
            <a:r>
              <a:rPr lang="en-US" dirty="0" smtClean="0"/>
              <a:t>records</a:t>
            </a:r>
          </a:p>
          <a:p>
            <a:r>
              <a:rPr lang="hi-IN" dirty="0" smtClean="0"/>
              <a:t>आदेशों और निर्णयों या अभिलेखों में गवाहों के नाम और पते </a:t>
            </a:r>
            <a:r>
              <a:rPr lang="hi-IN" dirty="0" smtClean="0"/>
              <a:t>छुपाना</a:t>
            </a:r>
            <a:r>
              <a:rPr lang="en-US" dirty="0" smtClean="0"/>
              <a:t>	</a:t>
            </a:r>
          </a:p>
          <a:p>
            <a:endParaRPr lang="en-US" dirty="0" smtClean="0"/>
          </a:p>
          <a:p>
            <a:r>
              <a:rPr lang="en-US" dirty="0" smtClean="0"/>
              <a:t>Orders not to disclose the identity and address of </a:t>
            </a:r>
            <a:r>
              <a:rPr lang="en-US" dirty="0" smtClean="0"/>
              <a:t>witnesses</a:t>
            </a:r>
          </a:p>
          <a:p>
            <a:r>
              <a:rPr lang="hi-IN" dirty="0" smtClean="0"/>
              <a:t>गवाहों की पहचान और पते का खुलासा नहीं करने का </a:t>
            </a:r>
            <a:r>
              <a:rPr lang="hi-IN" dirty="0" smtClean="0"/>
              <a:t>आदेश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any complaint of harassment is received, to pass orders for protection on the same day, and conduct inquiry into it </a:t>
            </a:r>
            <a:r>
              <a:rPr lang="en-US" dirty="0" smtClean="0"/>
              <a:t>separately</a:t>
            </a:r>
          </a:p>
          <a:p>
            <a:r>
              <a:rPr lang="hi-IN" dirty="0" smtClean="0"/>
              <a:t>उत्पीड़न की कोई शिकायत प्राप्त होने पर उसी दिन संरक्षण के आदेश पारित कर उसकी अलग से जांच कराएं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SPECIAL MEASURES FOR VICTIMS(</a:t>
            </a:r>
            <a:r>
              <a:rPr lang="hi-IN" b="1" dirty="0" smtClean="0"/>
              <a:t>पीड़ितों के लिए विशेष उपाय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I.O to record complaint of victim/witnesses for any kind of intimidation and to register an </a:t>
            </a:r>
            <a:r>
              <a:rPr lang="en-US" dirty="0" smtClean="0"/>
              <a:t>FIR</a:t>
            </a:r>
          </a:p>
          <a:p>
            <a:pPr>
              <a:buNone/>
            </a:pPr>
            <a:endParaRPr lang="en-US" dirty="0" smtClean="0"/>
          </a:p>
          <a:p>
            <a:r>
              <a:rPr lang="hi-IN" dirty="0" smtClean="0"/>
              <a:t>किसी भी प्रकार के डराने-धमकाने के लिए पीड़ित/गवाहों की शिकायत दर्ज करने और प्राथमिकी दर्ज करने के लिए </a:t>
            </a:r>
            <a:r>
              <a:rPr lang="hi-IN" dirty="0" smtClean="0"/>
              <a:t>I.O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 smtClean="0"/>
              <a:t>proceedings to be video recorded</a:t>
            </a:r>
          </a:p>
          <a:p>
            <a:r>
              <a:rPr lang="hi-IN" dirty="0" smtClean="0"/>
              <a:t>सभी कार्यवाहियों की वीडियो रिकॉर्डिंग की जाएगी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1447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GOVT </a:t>
            </a:r>
            <a:r>
              <a:rPr lang="en-US" b="1" dirty="0" smtClean="0"/>
              <a:t>TO FRAME SCHEME FOR IMPLEMENTATION OF VICTIM </a:t>
            </a:r>
            <a:r>
              <a:rPr lang="en-US" b="1" dirty="0" smtClean="0"/>
              <a:t>RIGHTS(</a:t>
            </a:r>
            <a:r>
              <a:rPr lang="hi-IN" b="1" dirty="0" smtClean="0"/>
              <a:t>पीड़ित अधिकारों के कार्यान्वयन के लिए सरकार योजना </a:t>
            </a:r>
            <a:r>
              <a:rPr lang="hi-IN" b="1" dirty="0" smtClean="0"/>
              <a:t>बनाएगी</a:t>
            </a:r>
            <a:r>
              <a:rPr lang="en-US" b="1" dirty="0" smtClean="0"/>
              <a:t>)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467600" cy="4264152"/>
          </a:xfrm>
        </p:spPr>
        <p:txBody>
          <a:bodyPr>
            <a:normAutofit fontScale="62500" lnSpcReduction="20000"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lang="en-US" spc="100" dirty="0" smtClean="0"/>
              <a:t>I</a:t>
            </a:r>
            <a:r>
              <a:rPr lang="en-US" spc="100" dirty="0" smtClean="0"/>
              <a:t>mmediate</a:t>
            </a:r>
            <a:r>
              <a:rPr lang="en-US" spc="-65" dirty="0" smtClean="0"/>
              <a:t> </a:t>
            </a:r>
            <a:r>
              <a:rPr lang="en-US" spc="75" dirty="0" smtClean="0"/>
              <a:t>relief</a:t>
            </a:r>
            <a:r>
              <a:rPr lang="en-US" spc="-10" dirty="0" smtClean="0"/>
              <a:t> </a:t>
            </a:r>
            <a:r>
              <a:rPr lang="en-US" spc="85" dirty="0" smtClean="0"/>
              <a:t>in</a:t>
            </a:r>
            <a:r>
              <a:rPr lang="en-US" spc="-65" dirty="0" smtClean="0"/>
              <a:t> </a:t>
            </a:r>
            <a:r>
              <a:rPr lang="en-US" dirty="0" smtClean="0"/>
              <a:t>cash</a:t>
            </a:r>
            <a:r>
              <a:rPr lang="en-US" spc="-70" dirty="0" smtClean="0"/>
              <a:t> </a:t>
            </a:r>
            <a:r>
              <a:rPr lang="en-US" spc="265" dirty="0" smtClean="0"/>
              <a:t>/</a:t>
            </a:r>
            <a:r>
              <a:rPr lang="en-US" spc="-65" dirty="0" smtClean="0"/>
              <a:t> </a:t>
            </a:r>
            <a:r>
              <a:rPr lang="en-US" spc="114" dirty="0" smtClean="0"/>
              <a:t>kind</a:t>
            </a:r>
            <a:r>
              <a:rPr lang="en-US" spc="-70" dirty="0" smtClean="0"/>
              <a:t> </a:t>
            </a:r>
            <a:r>
              <a:rPr lang="en-US" spc="145" dirty="0" smtClean="0"/>
              <a:t>to</a:t>
            </a:r>
            <a:r>
              <a:rPr lang="en-US" spc="-65" dirty="0" smtClean="0"/>
              <a:t> </a:t>
            </a:r>
            <a:r>
              <a:rPr lang="en-US" spc="65" dirty="0" smtClean="0"/>
              <a:t>atrocity</a:t>
            </a:r>
            <a:r>
              <a:rPr lang="en-US" spc="-70" dirty="0" smtClean="0"/>
              <a:t> </a:t>
            </a:r>
            <a:r>
              <a:rPr lang="en-US" spc="55" dirty="0" smtClean="0"/>
              <a:t>victims</a:t>
            </a:r>
            <a:r>
              <a:rPr lang="en-US" spc="-70" dirty="0" smtClean="0"/>
              <a:t> </a:t>
            </a:r>
            <a:r>
              <a:rPr lang="en-US" spc="85" dirty="0" smtClean="0"/>
              <a:t>and</a:t>
            </a:r>
            <a:r>
              <a:rPr lang="en-US" spc="-65" dirty="0" smtClean="0"/>
              <a:t> </a:t>
            </a:r>
            <a:r>
              <a:rPr lang="en-US" spc="80" dirty="0" smtClean="0"/>
              <a:t>dependents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360"/>
              </a:spcBef>
            </a:pPr>
            <a:r>
              <a:rPr lang="en-US" spc="145" dirty="0" smtClean="0"/>
              <a:t>To</a:t>
            </a:r>
            <a:r>
              <a:rPr lang="en-US" spc="-75" dirty="0" smtClean="0"/>
              <a:t> </a:t>
            </a:r>
            <a:r>
              <a:rPr lang="en-US" spc="110" dirty="0" smtClean="0"/>
              <a:t>provide</a:t>
            </a:r>
            <a:r>
              <a:rPr lang="en-US" spc="-70" dirty="0" smtClean="0"/>
              <a:t> </a:t>
            </a:r>
            <a:r>
              <a:rPr lang="en-US" spc="90" dirty="0" smtClean="0"/>
              <a:t>protection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360"/>
              </a:spcBef>
            </a:pPr>
            <a:r>
              <a:rPr lang="en-US" spc="75" dirty="0" smtClean="0"/>
              <a:t>R</a:t>
            </a:r>
            <a:r>
              <a:rPr lang="en-US" spc="75" dirty="0" smtClean="0"/>
              <a:t>elief</a:t>
            </a:r>
            <a:r>
              <a:rPr lang="en-US" spc="-10" dirty="0" smtClean="0"/>
              <a:t> </a:t>
            </a:r>
            <a:r>
              <a:rPr lang="en-US" spc="85" dirty="0" smtClean="0"/>
              <a:t>in</a:t>
            </a:r>
            <a:r>
              <a:rPr lang="en-US" spc="-75" dirty="0" smtClean="0"/>
              <a:t> </a:t>
            </a:r>
            <a:r>
              <a:rPr lang="en-US" dirty="0" smtClean="0"/>
              <a:t>case</a:t>
            </a:r>
            <a:r>
              <a:rPr lang="en-US" spc="-70" dirty="0" smtClean="0"/>
              <a:t> </a:t>
            </a:r>
            <a:r>
              <a:rPr lang="en-US" spc="114" dirty="0" smtClean="0"/>
              <a:t>of</a:t>
            </a:r>
            <a:r>
              <a:rPr lang="en-US" spc="-15" dirty="0" smtClean="0"/>
              <a:t> </a:t>
            </a:r>
            <a:r>
              <a:rPr lang="en-US" spc="80" dirty="0" smtClean="0"/>
              <a:t>death</a:t>
            </a:r>
            <a:r>
              <a:rPr lang="en-US" spc="-75" dirty="0" smtClean="0"/>
              <a:t> </a:t>
            </a:r>
            <a:r>
              <a:rPr lang="en-US" spc="265" dirty="0" smtClean="0"/>
              <a:t>/</a:t>
            </a:r>
            <a:r>
              <a:rPr lang="en-US" spc="-70" dirty="0" smtClean="0"/>
              <a:t> </a:t>
            </a:r>
            <a:r>
              <a:rPr lang="en-US" spc="80" dirty="0" smtClean="0"/>
              <a:t>injury</a:t>
            </a:r>
            <a:r>
              <a:rPr lang="en-US" spc="-75" dirty="0" smtClean="0"/>
              <a:t> </a:t>
            </a:r>
            <a:r>
              <a:rPr lang="en-US" spc="265" dirty="0" smtClean="0"/>
              <a:t>/</a:t>
            </a:r>
            <a:r>
              <a:rPr lang="en-US" spc="-70" dirty="0" smtClean="0"/>
              <a:t> </a:t>
            </a:r>
            <a:r>
              <a:rPr lang="en-US" spc="90" dirty="0" smtClean="0"/>
              <a:t>damage</a:t>
            </a:r>
            <a:r>
              <a:rPr lang="en-US" spc="-75" dirty="0" smtClean="0"/>
              <a:t> </a:t>
            </a:r>
            <a:r>
              <a:rPr lang="en-US" spc="145" dirty="0" smtClean="0"/>
              <a:t>to</a:t>
            </a:r>
            <a:r>
              <a:rPr lang="en-US" spc="-70" dirty="0" smtClean="0"/>
              <a:t> </a:t>
            </a:r>
            <a:r>
              <a:rPr lang="en-US" spc="95" dirty="0" smtClean="0"/>
              <a:t>property</a:t>
            </a:r>
          </a:p>
          <a:p>
            <a:pPr marL="38100">
              <a:lnSpc>
                <a:spcPct val="100000"/>
              </a:lnSpc>
              <a:spcBef>
                <a:spcPts val="2360"/>
              </a:spcBef>
            </a:pPr>
            <a:r>
              <a:rPr lang="en-US" spc="95" dirty="0" smtClean="0"/>
              <a:t>F</a:t>
            </a:r>
            <a:r>
              <a:rPr lang="en-US" spc="110" dirty="0" smtClean="0"/>
              <a:t>ood</a:t>
            </a:r>
            <a:r>
              <a:rPr lang="en-US" spc="110" dirty="0" smtClean="0"/>
              <a:t>,</a:t>
            </a:r>
            <a:r>
              <a:rPr lang="en-US" spc="-60" dirty="0" smtClean="0"/>
              <a:t> </a:t>
            </a:r>
            <a:r>
              <a:rPr lang="en-US" dirty="0" smtClean="0"/>
              <a:t>water,</a:t>
            </a:r>
            <a:r>
              <a:rPr lang="en-US" spc="-60" dirty="0" smtClean="0"/>
              <a:t> </a:t>
            </a:r>
            <a:r>
              <a:rPr lang="en-US" spc="95" dirty="0" smtClean="0"/>
              <a:t>clothing,</a:t>
            </a:r>
            <a:r>
              <a:rPr lang="en-US" spc="-60" dirty="0" smtClean="0"/>
              <a:t> </a:t>
            </a:r>
            <a:r>
              <a:rPr lang="en-US" dirty="0" smtClean="0"/>
              <a:t>shelter,</a:t>
            </a:r>
            <a:r>
              <a:rPr lang="en-US" spc="-55" dirty="0" smtClean="0"/>
              <a:t> </a:t>
            </a:r>
            <a:r>
              <a:rPr lang="en-US" spc="85" dirty="0" smtClean="0"/>
              <a:t>medical</a:t>
            </a:r>
            <a:r>
              <a:rPr lang="en-US" spc="25" dirty="0" smtClean="0"/>
              <a:t> </a:t>
            </a:r>
            <a:r>
              <a:rPr lang="en-US" spc="60" dirty="0" smtClean="0"/>
              <a:t>aid,</a:t>
            </a:r>
            <a:r>
              <a:rPr lang="en-US" spc="-60" dirty="0" smtClean="0"/>
              <a:t> </a:t>
            </a:r>
            <a:r>
              <a:rPr lang="en-US" spc="70" dirty="0" smtClean="0"/>
              <a:t>transport</a:t>
            </a:r>
            <a:r>
              <a:rPr lang="en-US" spc="25" dirty="0" smtClean="0"/>
              <a:t> </a:t>
            </a:r>
            <a:r>
              <a:rPr lang="en-US" dirty="0" smtClean="0"/>
              <a:t>facilities,</a:t>
            </a:r>
            <a:r>
              <a:rPr lang="en-US" spc="-60" dirty="0" smtClean="0"/>
              <a:t> </a:t>
            </a:r>
            <a:r>
              <a:rPr lang="en-US" spc="80" dirty="0" smtClean="0"/>
              <a:t>daily</a:t>
            </a:r>
            <a:r>
              <a:rPr lang="en-US" spc="25" dirty="0" smtClean="0"/>
              <a:t> </a:t>
            </a:r>
            <a:r>
              <a:rPr lang="en-US" spc="50" dirty="0" smtClean="0"/>
              <a:t>allowance </a:t>
            </a:r>
            <a:r>
              <a:rPr lang="en-US" spc="145" dirty="0" smtClean="0"/>
              <a:t>to</a:t>
            </a:r>
            <a:r>
              <a:rPr lang="en-US" spc="-60" dirty="0" smtClean="0"/>
              <a:t> </a:t>
            </a:r>
            <a:r>
              <a:rPr lang="en-US" spc="45" dirty="0" smtClean="0"/>
              <a:t>victims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90"/>
              </a:spcBef>
            </a:pPr>
            <a:r>
              <a:rPr lang="en-US" spc="65" dirty="0" smtClean="0"/>
              <a:t>M</a:t>
            </a:r>
            <a:r>
              <a:rPr lang="en-US" spc="65" dirty="0" smtClean="0"/>
              <a:t>aintenance</a:t>
            </a:r>
            <a:r>
              <a:rPr lang="en-US" spc="-35" dirty="0" smtClean="0"/>
              <a:t> </a:t>
            </a:r>
            <a:r>
              <a:rPr lang="en-US" dirty="0" smtClean="0"/>
              <a:t>expenses</a:t>
            </a:r>
            <a:r>
              <a:rPr lang="en-US" spc="-30" dirty="0" smtClean="0"/>
              <a:t> </a:t>
            </a:r>
            <a:r>
              <a:rPr lang="en-US" spc="145" dirty="0" smtClean="0"/>
              <a:t>to</a:t>
            </a:r>
            <a:r>
              <a:rPr lang="en-US" spc="-35" dirty="0" smtClean="0"/>
              <a:t> </a:t>
            </a:r>
            <a:r>
              <a:rPr lang="en-US" spc="65" dirty="0" smtClean="0"/>
              <a:t>atrocity</a:t>
            </a:r>
            <a:r>
              <a:rPr lang="en-US" spc="-35" dirty="0" smtClean="0"/>
              <a:t> </a:t>
            </a:r>
            <a:r>
              <a:rPr lang="en-US" spc="45" dirty="0" smtClean="0"/>
              <a:t>victims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360"/>
              </a:spcBef>
            </a:pPr>
            <a:r>
              <a:rPr lang="en-US" spc="145" dirty="0" smtClean="0"/>
              <a:t>T</a:t>
            </a:r>
            <a:r>
              <a:rPr lang="en-US" spc="145" dirty="0" smtClean="0"/>
              <a:t>o</a:t>
            </a:r>
            <a:r>
              <a:rPr lang="en-US" spc="-70" dirty="0" smtClean="0"/>
              <a:t> </a:t>
            </a:r>
            <a:r>
              <a:rPr lang="en-US" spc="90" dirty="0" smtClean="0"/>
              <a:t>give</a:t>
            </a:r>
            <a:r>
              <a:rPr lang="en-US" spc="-70" dirty="0" smtClean="0"/>
              <a:t> </a:t>
            </a:r>
            <a:r>
              <a:rPr lang="en-US" dirty="0" smtClean="0"/>
              <a:t>status</a:t>
            </a:r>
            <a:r>
              <a:rPr lang="en-US" spc="-70" dirty="0" smtClean="0"/>
              <a:t> </a:t>
            </a:r>
            <a:r>
              <a:rPr lang="en-US" spc="114" dirty="0" smtClean="0"/>
              <a:t>of</a:t>
            </a:r>
            <a:r>
              <a:rPr lang="en-US" spc="-10" dirty="0" smtClean="0"/>
              <a:t> </a:t>
            </a:r>
            <a:r>
              <a:rPr lang="en-US" spc="80" dirty="0" smtClean="0"/>
              <a:t>information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360"/>
              </a:spcBef>
            </a:pPr>
            <a:r>
              <a:rPr lang="en-US" spc="85" dirty="0" smtClean="0"/>
              <a:t>L</a:t>
            </a:r>
            <a:r>
              <a:rPr lang="en-US" spc="85" dirty="0" smtClean="0"/>
              <a:t>egal</a:t>
            </a:r>
            <a:r>
              <a:rPr lang="en-US" spc="-80" dirty="0" smtClean="0"/>
              <a:t> </a:t>
            </a:r>
            <a:r>
              <a:rPr lang="en-US" spc="75" dirty="0" smtClean="0"/>
              <a:t>aid</a:t>
            </a:r>
            <a:endParaRPr lang="en-US" dirty="0" smtClean="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460"/>
              </a:spcBef>
            </a:pPr>
            <a:r>
              <a:rPr lang="en-US" spc="90" dirty="0" smtClean="0"/>
              <a:t>A</a:t>
            </a:r>
            <a:r>
              <a:rPr lang="en-US" spc="90" dirty="0" smtClean="0"/>
              <a:t>llow</a:t>
            </a:r>
            <a:r>
              <a:rPr lang="en-US" spc="15" dirty="0" smtClean="0"/>
              <a:t> </a:t>
            </a:r>
            <a:r>
              <a:rPr lang="en-US" spc="55" dirty="0" smtClean="0"/>
              <a:t>victims</a:t>
            </a:r>
            <a:r>
              <a:rPr lang="en-US" spc="15" dirty="0" smtClean="0"/>
              <a:t> </a:t>
            </a:r>
            <a:r>
              <a:rPr lang="en-US" spc="145" dirty="0" smtClean="0"/>
              <a:t>to</a:t>
            </a:r>
            <a:r>
              <a:rPr lang="en-US" spc="20" dirty="0" smtClean="0"/>
              <a:t> </a:t>
            </a:r>
            <a:r>
              <a:rPr lang="en-US" spc="50" dirty="0" smtClean="0"/>
              <a:t>take</a:t>
            </a:r>
            <a:r>
              <a:rPr lang="en-US" spc="15" dirty="0" smtClean="0"/>
              <a:t> </a:t>
            </a:r>
            <a:r>
              <a:rPr lang="en-US" spc="-10" dirty="0" smtClean="0"/>
              <a:t>assistance</a:t>
            </a:r>
            <a:r>
              <a:rPr lang="en-US" spc="20" dirty="0" smtClean="0"/>
              <a:t> </a:t>
            </a:r>
            <a:r>
              <a:rPr lang="en-US" spc="110" dirty="0" smtClean="0"/>
              <a:t>from</a:t>
            </a:r>
            <a:r>
              <a:rPr lang="en-US" spc="15" dirty="0" smtClean="0"/>
              <a:t> </a:t>
            </a:r>
            <a:r>
              <a:rPr lang="en-US" dirty="0" smtClean="0"/>
              <a:t>NGOs,</a:t>
            </a:r>
            <a:r>
              <a:rPr lang="en-US" spc="-70" dirty="0" smtClean="0"/>
              <a:t> </a:t>
            </a:r>
            <a:r>
              <a:rPr lang="en-US" dirty="0" smtClean="0"/>
              <a:t>social</a:t>
            </a:r>
            <a:r>
              <a:rPr lang="en-US" spc="20" dirty="0" smtClean="0"/>
              <a:t> </a:t>
            </a:r>
            <a:r>
              <a:rPr lang="en-US" dirty="0" smtClean="0"/>
              <a:t>workers,</a:t>
            </a:r>
            <a:r>
              <a:rPr lang="en-US" spc="-70" dirty="0" smtClean="0"/>
              <a:t> </a:t>
            </a:r>
            <a:r>
              <a:rPr lang="en-US" dirty="0" smtClean="0"/>
              <a:t>lawyers</a:t>
            </a:r>
            <a:r>
              <a:rPr lang="en-US" spc="20" dirty="0" smtClean="0"/>
              <a:t> </a:t>
            </a:r>
            <a:r>
              <a:rPr lang="en-US" spc="-20" dirty="0" smtClean="0"/>
              <a:t>etc.</a:t>
            </a:r>
            <a:endParaRPr lang="en-US" dirty="0" smtClean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01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GOVT TO FRAME SCHEME FOR IMPLEMENTATION OF VICTIM RIGHTS(</a:t>
            </a:r>
            <a:r>
              <a:rPr lang="hi-IN" b="1" dirty="0" smtClean="0"/>
              <a:t>पीड़ित अधिकारों के कार्यान्वयन के लिए सरकार योजना बनाएगी</a:t>
            </a:r>
            <a:r>
              <a:rPr lang="en-US" b="1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7467600" cy="4492752"/>
          </a:xfrm>
        </p:spPr>
        <p:txBody>
          <a:bodyPr>
            <a:normAutofit lnSpcReduction="10000"/>
          </a:bodyPr>
          <a:lstStyle/>
          <a:p>
            <a:r>
              <a:rPr lang="hi-IN" dirty="0" smtClean="0"/>
              <a:t>अत्याचार पीड़ितों एवं आश्रितों को नगद/वस्तु के रूप में तत्काल </a:t>
            </a:r>
            <a:r>
              <a:rPr lang="hi-IN" dirty="0" smtClean="0"/>
              <a:t>राहत </a:t>
            </a:r>
            <a:endParaRPr lang="en-US" dirty="0" smtClean="0"/>
          </a:p>
          <a:p>
            <a:r>
              <a:rPr lang="hi-IN" dirty="0" smtClean="0"/>
              <a:t>सुरक्षा </a:t>
            </a:r>
            <a:r>
              <a:rPr lang="hi-IN" dirty="0" smtClean="0"/>
              <a:t>प्रदान करना ▸ </a:t>
            </a:r>
            <a:endParaRPr lang="en-US" dirty="0" smtClean="0"/>
          </a:p>
          <a:p>
            <a:r>
              <a:rPr lang="hi-IN" dirty="0" smtClean="0"/>
              <a:t>मृत्यु/चोट/संपत्ति </a:t>
            </a:r>
            <a:r>
              <a:rPr lang="hi-IN" dirty="0" smtClean="0"/>
              <a:t>के नुकसान की स्थिति में राहत ▸ </a:t>
            </a:r>
            <a:endParaRPr lang="en-US" dirty="0" smtClean="0"/>
          </a:p>
          <a:p>
            <a:r>
              <a:rPr lang="hi-IN" dirty="0" smtClean="0"/>
              <a:t>पीड़ितों </a:t>
            </a:r>
            <a:r>
              <a:rPr lang="hi-IN" dirty="0" smtClean="0"/>
              <a:t>को भोजन, पानी, कपड़ा, आश्रय, चिकित्सा सहायता, परिवहन सुविधा, दैनिक भत्ता ▸ </a:t>
            </a:r>
            <a:endParaRPr lang="en-US" dirty="0" smtClean="0"/>
          </a:p>
          <a:p>
            <a:r>
              <a:rPr lang="hi-IN" dirty="0" smtClean="0"/>
              <a:t>अत्याचार </a:t>
            </a:r>
            <a:r>
              <a:rPr lang="hi-IN" dirty="0" smtClean="0"/>
              <a:t>पीड़ितों को भरण-पोषण का खर्च ▸ </a:t>
            </a:r>
            <a:endParaRPr lang="en-US" dirty="0" smtClean="0"/>
          </a:p>
          <a:p>
            <a:r>
              <a:rPr lang="hi-IN" dirty="0" smtClean="0"/>
              <a:t>सूचना </a:t>
            </a:r>
            <a:r>
              <a:rPr lang="hi-IN" dirty="0" smtClean="0"/>
              <a:t>की स्थिति देने के लिए ▸ </a:t>
            </a:r>
            <a:endParaRPr lang="en-US" dirty="0" smtClean="0"/>
          </a:p>
          <a:p>
            <a:r>
              <a:rPr lang="hi-IN" dirty="0" smtClean="0"/>
              <a:t>कानूनी </a:t>
            </a:r>
            <a:r>
              <a:rPr lang="hi-IN" dirty="0" smtClean="0"/>
              <a:t>सहायता ▸ </a:t>
            </a:r>
            <a:endParaRPr lang="en-US" dirty="0" smtClean="0"/>
          </a:p>
          <a:p>
            <a:r>
              <a:rPr lang="hi-IN" dirty="0" smtClean="0"/>
              <a:t>पीड़ितों </a:t>
            </a:r>
            <a:r>
              <a:rPr lang="hi-IN" dirty="0" smtClean="0"/>
              <a:t>को गैर-सरकारी संगठनों, सामाजिक कार्यकर्ताओं, वकीलों आदि से सहायता लेने की अनुमति दें।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 (</a:t>
            </a:r>
            <a:r>
              <a:rPr lang="hi-IN" b="1" dirty="0" smtClean="0"/>
              <a:t>चुनौतियां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400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622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dirty="0" smtClean="0">
                <a:solidFill>
                  <a:srgbClr val="838787"/>
                </a:solidFill>
                <a:latin typeface="Arial"/>
                <a:cs typeface="Arial"/>
              </a:rPr>
              <a:t>The</a:t>
            </a:r>
            <a:r>
              <a:rPr lang="en-US" spc="-13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60" dirty="0" smtClean="0">
                <a:solidFill>
                  <a:srgbClr val="838787"/>
                </a:solidFill>
                <a:latin typeface="Arial"/>
                <a:cs typeface="Arial"/>
              </a:rPr>
              <a:t>“</a:t>
            </a:r>
            <a:r>
              <a:rPr lang="en-US" spc="60" dirty="0" err="1" smtClean="0">
                <a:solidFill>
                  <a:srgbClr val="838787"/>
                </a:solidFill>
                <a:latin typeface="Arial"/>
                <a:cs typeface="Arial"/>
              </a:rPr>
              <a:t>mis</a:t>
            </a:r>
            <a:r>
              <a:rPr lang="en-US" spc="60" dirty="0" smtClean="0">
                <a:solidFill>
                  <a:srgbClr val="838787"/>
                </a:solidFill>
                <a:latin typeface="Arial"/>
                <a:cs typeface="Arial"/>
              </a:rPr>
              <a:t>-</a:t>
            </a:r>
            <a:r>
              <a:rPr lang="en-US" spc="65" dirty="0" smtClean="0">
                <a:solidFill>
                  <a:srgbClr val="838787"/>
                </a:solidFill>
                <a:latin typeface="Arial"/>
                <a:cs typeface="Arial"/>
              </a:rPr>
              <a:t>use”</a:t>
            </a:r>
            <a:r>
              <a:rPr lang="en-US" spc="-13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85" dirty="0" smtClean="0">
                <a:solidFill>
                  <a:srgbClr val="838787"/>
                </a:solidFill>
                <a:latin typeface="Arial"/>
                <a:cs typeface="Arial"/>
              </a:rPr>
              <a:t>allegation</a:t>
            </a:r>
            <a:endParaRPr lang="en-US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40"/>
              </a:spcBef>
              <a:tabLst>
                <a:tab pos="556895" algn="l"/>
              </a:tabLst>
            </a:pPr>
            <a:r>
              <a:rPr lang="en-US" sz="4000" spc="-75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	</a:t>
            </a:r>
            <a:r>
              <a:rPr lang="en-US" spc="125" dirty="0" smtClean="0">
                <a:solidFill>
                  <a:srgbClr val="838787"/>
                </a:solidFill>
                <a:latin typeface="Arial"/>
                <a:cs typeface="Arial"/>
              </a:rPr>
              <a:t>All</a:t>
            </a:r>
            <a:r>
              <a:rPr lang="en-US" spc="-8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50" dirty="0" smtClean="0">
                <a:solidFill>
                  <a:srgbClr val="838787"/>
                </a:solidFill>
                <a:latin typeface="Arial"/>
                <a:cs typeface="Arial"/>
              </a:rPr>
              <a:t>provisions</a:t>
            </a:r>
            <a:r>
              <a:rPr lang="en-US" spc="-8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140" dirty="0" smtClean="0">
                <a:solidFill>
                  <a:srgbClr val="838787"/>
                </a:solidFill>
                <a:latin typeface="Arial"/>
                <a:cs typeface="Arial"/>
              </a:rPr>
              <a:t>of</a:t>
            </a:r>
            <a:r>
              <a:rPr lang="en-US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90" dirty="0" smtClean="0">
                <a:solidFill>
                  <a:srgbClr val="838787"/>
                </a:solidFill>
                <a:latin typeface="Arial"/>
                <a:cs typeface="Arial"/>
              </a:rPr>
              <a:t>the</a:t>
            </a:r>
            <a:r>
              <a:rPr lang="en-US" spc="-15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95" dirty="0" smtClean="0">
                <a:solidFill>
                  <a:srgbClr val="838787"/>
                </a:solidFill>
                <a:latin typeface="Arial"/>
                <a:cs typeface="Arial"/>
              </a:rPr>
              <a:t>Act</a:t>
            </a:r>
            <a:r>
              <a:rPr lang="en-US" spc="-8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140" dirty="0" smtClean="0">
                <a:solidFill>
                  <a:srgbClr val="838787"/>
                </a:solidFill>
                <a:latin typeface="Arial"/>
                <a:cs typeface="Arial"/>
              </a:rPr>
              <a:t>not</a:t>
            </a:r>
            <a:r>
              <a:rPr lang="en-US" spc="-8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90" dirty="0" smtClean="0">
                <a:solidFill>
                  <a:srgbClr val="838787"/>
                </a:solidFill>
                <a:latin typeface="Arial"/>
                <a:cs typeface="Arial"/>
              </a:rPr>
              <a:t>adequately</a:t>
            </a:r>
            <a:r>
              <a:rPr lang="en-US" spc="-8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35" dirty="0" smtClean="0">
                <a:solidFill>
                  <a:srgbClr val="838787"/>
                </a:solidFill>
                <a:latin typeface="Arial"/>
                <a:cs typeface="Arial"/>
              </a:rPr>
              <a:t>used</a:t>
            </a:r>
            <a:endParaRPr lang="en-US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40"/>
              </a:spcBef>
            </a:pPr>
            <a:r>
              <a:rPr lang="en-US" sz="400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705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100" dirty="0" smtClean="0">
                <a:solidFill>
                  <a:srgbClr val="838787"/>
                </a:solidFill>
                <a:latin typeface="Arial"/>
                <a:cs typeface="Arial"/>
              </a:rPr>
              <a:t>Implementation</a:t>
            </a:r>
            <a:r>
              <a:rPr lang="en-US" spc="-10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140" dirty="0" smtClean="0">
                <a:solidFill>
                  <a:srgbClr val="838787"/>
                </a:solidFill>
                <a:latin typeface="Arial"/>
                <a:cs typeface="Arial"/>
              </a:rPr>
              <a:t>of</a:t>
            </a:r>
            <a:r>
              <a:rPr lang="en-US" spc="-2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80" dirty="0" smtClean="0">
                <a:solidFill>
                  <a:srgbClr val="838787"/>
                </a:solidFill>
                <a:latin typeface="Arial"/>
                <a:cs typeface="Arial"/>
              </a:rPr>
              <a:t>compensation</a:t>
            </a:r>
            <a:r>
              <a:rPr lang="en-US" spc="-10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90" dirty="0" smtClean="0">
                <a:solidFill>
                  <a:srgbClr val="838787"/>
                </a:solidFill>
                <a:latin typeface="Arial"/>
                <a:cs typeface="Arial"/>
              </a:rPr>
              <a:t>and</a:t>
            </a:r>
            <a:r>
              <a:rPr lang="en-US" spc="-10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80" dirty="0" smtClean="0">
                <a:solidFill>
                  <a:srgbClr val="838787"/>
                </a:solidFill>
                <a:latin typeface="Arial"/>
                <a:cs typeface="Arial"/>
              </a:rPr>
              <a:t>rehabilitation</a:t>
            </a:r>
            <a:endParaRPr lang="en-US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40"/>
              </a:spcBef>
            </a:pPr>
            <a:r>
              <a:rPr lang="en-US" sz="400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66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65" dirty="0" smtClean="0">
                <a:solidFill>
                  <a:srgbClr val="838787"/>
                </a:solidFill>
                <a:latin typeface="Arial"/>
                <a:cs typeface="Arial"/>
              </a:rPr>
              <a:t>Victim</a:t>
            </a:r>
            <a:r>
              <a:rPr lang="en-US" spc="-12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114" dirty="0" smtClean="0">
                <a:solidFill>
                  <a:srgbClr val="838787"/>
                </a:solidFill>
                <a:latin typeface="Arial"/>
                <a:cs typeface="Arial"/>
              </a:rPr>
              <a:t>protection</a:t>
            </a:r>
            <a:endParaRPr lang="en-US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40"/>
              </a:spcBef>
            </a:pPr>
            <a:r>
              <a:rPr lang="en-US" sz="4000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▸</a:t>
            </a:r>
            <a:r>
              <a:rPr lang="en-US" sz="4000" spc="787" baseline="-4694" dirty="0" smtClean="0">
                <a:solidFill>
                  <a:srgbClr val="34A5DA"/>
                </a:solidFill>
                <a:latin typeface="Lucida Sans Unicode"/>
                <a:cs typeface="Lucida Sans Unicode"/>
              </a:rPr>
              <a:t> </a:t>
            </a:r>
            <a:r>
              <a:rPr lang="en-US" spc="120" dirty="0" smtClean="0">
                <a:solidFill>
                  <a:srgbClr val="838787"/>
                </a:solidFill>
                <a:latin typeface="Arial"/>
                <a:cs typeface="Arial"/>
              </a:rPr>
              <a:t>High</a:t>
            </a:r>
            <a:r>
              <a:rPr lang="en-US" spc="-75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838787"/>
                </a:solidFill>
                <a:latin typeface="Arial"/>
                <a:cs typeface="Arial"/>
              </a:rPr>
              <a:t>rate</a:t>
            </a:r>
            <a:r>
              <a:rPr lang="en-US" spc="-7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140" dirty="0" smtClean="0">
                <a:solidFill>
                  <a:srgbClr val="838787"/>
                </a:solidFill>
                <a:latin typeface="Arial"/>
                <a:cs typeface="Arial"/>
              </a:rPr>
              <a:t>of</a:t>
            </a:r>
            <a:r>
              <a:rPr lang="en-US" spc="10" dirty="0" smtClean="0">
                <a:solidFill>
                  <a:srgbClr val="838787"/>
                </a:solidFill>
                <a:latin typeface="Arial"/>
                <a:cs typeface="Arial"/>
              </a:rPr>
              <a:t> </a:t>
            </a:r>
            <a:r>
              <a:rPr lang="en-US" spc="40" dirty="0" smtClean="0">
                <a:solidFill>
                  <a:srgbClr val="838787"/>
                </a:solidFill>
                <a:latin typeface="Arial"/>
                <a:cs typeface="Arial"/>
              </a:rPr>
              <a:t>acquittals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60</TotalTime>
  <Words>1222</Words>
  <Application>Microsoft Office PowerPoint</Application>
  <PresentationFormat>On-screen Show (4:3)</PresentationFormat>
  <Paragraphs>145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अनुसूचित जाति/अनुसूचित जनजाति अत्याचार निवारण अधिनियम, 1989</vt:lpstr>
      <vt:lpstr>ATROCITIES (अत्याचार)</vt:lpstr>
      <vt:lpstr>OFFENCES OF ATROCITIES(अत्याचार के अपराध)</vt:lpstr>
      <vt:lpstr>OFFENCES OF ATROCITIES(अत्याचार के अपराध)</vt:lpstr>
      <vt:lpstr>OFFENCES OF ATROCITIES(अत्याचार के अपराध)</vt:lpstr>
      <vt:lpstr>OFFENCES OF ATROCITIES(अत्याचार के अपराध)</vt:lpstr>
      <vt:lpstr>OFFENCES OF ATROCITIES(अत्याचार के अपराध)</vt:lpstr>
      <vt:lpstr>OFFENCES OF ATROCITIES(अत्याचार के अपराध)</vt:lpstr>
      <vt:lpstr>OFFENCES OF ATROCITIES(अत्याचार के अपराध)</vt:lpstr>
      <vt:lpstr>ATROCITIES AGAINST WOMEN(महिलाओं के खिलाफ अत्याचार)</vt:lpstr>
      <vt:lpstr>ATROCITIES AGAINST WOMEN(महिलाओं के खिलाफ अत्याचार)</vt:lpstr>
      <vt:lpstr>SPECIAL COURTS &amp; EXCLUSIVE SPECIAL COURTS (विशेष अदालतें और विशेष विशेष अदालतें)</vt:lpstr>
      <vt:lpstr>SPECIAL COURTS &amp; EXCLUSIVE SPECIAL COURTS (विशेष अदालतें और विशेष विशेष अदालतें)</vt:lpstr>
      <vt:lpstr>RIGHTS OF VICTIMS &amp; WITNESSES (पीड़ितों और गवाहों के अधिकार)</vt:lpstr>
      <vt:lpstr>RIGHTS OF VICTIMS &amp; WITNESSES (पीड़ितों और गवाहों के अधिकार)</vt:lpstr>
      <vt:lpstr>RIGHTS OF VICTIMS &amp; WITNESSES (पीड़ितों और गवाहों के अधिकार)</vt:lpstr>
      <vt:lpstr>SPECIAL MEASURES FOR VICTIMS(पीड़ितों के लिए विशेष उपाय)</vt:lpstr>
      <vt:lpstr>SPECIAL MEASURES FOR VICTIMS(पीड़ितों के लिए विशेष उपाय)</vt:lpstr>
      <vt:lpstr>          GOVT TO FRAME SCHEME FOR IMPLEMENTATION OF VICTIM RIGHTS(पीड़ित अधिकारों के कार्यान्वयन के लिए सरकार योजना बनाएगी) </vt:lpstr>
      <vt:lpstr> GOVT TO FRAME SCHEME FOR IMPLEMENTATION OF VICTIM RIGHTS(पीड़ित अधिकारों के कार्यान्वयन के लिए सरकार योजना बनाएगी) </vt:lpstr>
      <vt:lpstr>Challenges (चुनौतियां)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अनुसूचित जाति/अनुसूचित जनजाति अत्याचार निवारण अधिनियम, 1989</dc:title>
  <dc:creator>HP</dc:creator>
  <cp:lastModifiedBy>HP</cp:lastModifiedBy>
  <cp:revision>10</cp:revision>
  <dcterms:created xsi:type="dcterms:W3CDTF">2023-05-12T18:42:06Z</dcterms:created>
  <dcterms:modified xsi:type="dcterms:W3CDTF">2023-05-12T19:42:19Z</dcterms:modified>
</cp:coreProperties>
</file>